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72" r:id="rId4"/>
    <p:sldId id="257" r:id="rId5"/>
    <p:sldId id="258" r:id="rId6"/>
    <p:sldId id="259" r:id="rId7"/>
    <p:sldId id="260" r:id="rId8"/>
    <p:sldId id="261" r:id="rId9"/>
    <p:sldId id="262" r:id="rId10"/>
    <p:sldId id="263" r:id="rId11"/>
    <p:sldId id="265" r:id="rId12"/>
    <p:sldId id="267" r:id="rId13"/>
    <p:sldId id="268" r:id="rId14"/>
    <p:sldId id="269" r:id="rId15"/>
    <p:sldId id="270" r:id="rId16"/>
    <p:sldId id="271"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6463496-42CF-48AA-952A-9F1779CC4C91}">
          <p14:sldIdLst>
            <p14:sldId id="256"/>
          </p14:sldIdLst>
        </p14:section>
        <p14:section name="Untitled Section" id="{67BD5574-C0F1-4A12-8EC8-16CA619BD139}">
          <p14:sldIdLst>
            <p14:sldId id="266"/>
            <p14:sldId id="272"/>
            <p14:sldId id="257"/>
            <p14:sldId id="258"/>
            <p14:sldId id="259"/>
            <p14:sldId id="260"/>
            <p14:sldId id="261"/>
            <p14:sldId id="262"/>
            <p14:sldId id="263"/>
            <p14:sldId id="265"/>
            <p14:sldId id="267"/>
            <p14:sldId id="268"/>
            <p14:sldId id="269"/>
            <p14:sldId id="270"/>
            <p14:sldId id="271"/>
            <p14:sldId id="26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98" d="100"/>
          <a:sy n="98" d="100"/>
        </p:scale>
        <p:origin x="53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9DC26-AB88-4983-8D6C-B67AAEF2FD3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C1A530-7491-48BE-9233-E999C2C48D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444168B-8A4B-4AC0-809C-AB31C06ABC02}"/>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5" name="Footer Placeholder 4">
            <a:extLst>
              <a:ext uri="{FF2B5EF4-FFF2-40B4-BE49-F238E27FC236}">
                <a16:creationId xmlns:a16="http://schemas.microsoft.com/office/drawing/2014/main" id="{6EF2FBF6-300F-4B04-8A95-33D5D47844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54DB12-1D6E-4277-9CF7-1D46FE90F532}"/>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30499535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71BE7-9089-45C5-88B2-CAE4F6B7BC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481954A-5602-4C68-B1CA-8A6934E50D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480CB0-E33A-4FAD-AA71-EC1C4CE3A014}"/>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5" name="Footer Placeholder 4">
            <a:extLst>
              <a:ext uri="{FF2B5EF4-FFF2-40B4-BE49-F238E27FC236}">
                <a16:creationId xmlns:a16="http://schemas.microsoft.com/office/drawing/2014/main" id="{2D0FA986-ECB6-4132-8702-C95D2B80BF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001A86-BF45-4484-B3D8-56CF7B8CE399}"/>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1373564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89E232-CAA9-4CA8-9679-8A6D75AE23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51EADC-EA3D-4B91-A28E-27B43DAC64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EC3D2B-294F-4C86-8E3E-37E2C1040AD3}"/>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5" name="Footer Placeholder 4">
            <a:extLst>
              <a:ext uri="{FF2B5EF4-FFF2-40B4-BE49-F238E27FC236}">
                <a16:creationId xmlns:a16="http://schemas.microsoft.com/office/drawing/2014/main" id="{C8884590-20C4-4BA7-84CB-34CBACBD8A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519D55-2708-414C-8DF3-70767E87D9AE}"/>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2306643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F9A58-87F7-47E6-9990-474CCF8A70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F43BE8-54A2-48D1-A7E7-90CB333923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26AA56-0794-4530-B9C2-13D81B13D382}"/>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5" name="Footer Placeholder 4">
            <a:extLst>
              <a:ext uri="{FF2B5EF4-FFF2-40B4-BE49-F238E27FC236}">
                <a16:creationId xmlns:a16="http://schemas.microsoft.com/office/drawing/2014/main" id="{AE1BDDFA-E656-493E-A61B-2BCBA2628F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EE8659-DDE0-414A-9C95-EA79BF3F222C}"/>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1997688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25231-E043-45DD-A8A1-450FFFE4DE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F603BB-AB60-45D0-ACBF-C750E15C7D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3BF42B5-EA77-4B97-AA15-CA5F112B1D98}"/>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5" name="Footer Placeholder 4">
            <a:extLst>
              <a:ext uri="{FF2B5EF4-FFF2-40B4-BE49-F238E27FC236}">
                <a16:creationId xmlns:a16="http://schemas.microsoft.com/office/drawing/2014/main" id="{B3AE2627-9E8D-48CC-A078-B838593C7D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BCAC24-0095-4F8C-8155-04AAEA2111C4}"/>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3694191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FD251-9B52-479D-98E3-F9F89656F8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36AF5D-3192-41A4-8654-F9606FA0E8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0A8BC59-E529-4CCB-8538-67079BC9AA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55EC9A-E36B-43AE-8EEC-7F159D54A954}"/>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6" name="Footer Placeholder 5">
            <a:extLst>
              <a:ext uri="{FF2B5EF4-FFF2-40B4-BE49-F238E27FC236}">
                <a16:creationId xmlns:a16="http://schemas.microsoft.com/office/drawing/2014/main" id="{3C6ABD8B-85BB-452D-9CC0-E7874BBA2D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5D231-0580-40A5-8442-714D845B5D46}"/>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1816965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23A30-ABD4-4D95-813F-E2F088C634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34B688-54C7-4CD4-87C8-30F5B2C2C9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64064C6-AEDC-497E-889E-20B0DA9794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2E74BE-92B7-43C0-84E8-98CF246BDF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95718A-BB55-4E3A-984F-9C0EE90A57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665620-8456-4E6B-9E4E-DB0520F2FEEE}"/>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8" name="Footer Placeholder 7">
            <a:extLst>
              <a:ext uri="{FF2B5EF4-FFF2-40B4-BE49-F238E27FC236}">
                <a16:creationId xmlns:a16="http://schemas.microsoft.com/office/drawing/2014/main" id="{D1EF572C-C00B-4AC2-A6CE-B811DAB840E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BA083D0-060A-4F71-8395-701EED714D54}"/>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2636782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EFA13-7BB6-4AFC-9BE4-EEA63B9628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5E79199-490C-4ECD-A1ED-DA4AFE6FB017}"/>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4" name="Footer Placeholder 3">
            <a:extLst>
              <a:ext uri="{FF2B5EF4-FFF2-40B4-BE49-F238E27FC236}">
                <a16:creationId xmlns:a16="http://schemas.microsoft.com/office/drawing/2014/main" id="{F7EE3288-824E-441D-834F-C71FFC4E7A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DF3773-03B0-4224-AABB-0DD9E5F8FC15}"/>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2167561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2F9579-5C9A-4569-80A3-9BF3CA80AB52}"/>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3" name="Footer Placeholder 2">
            <a:extLst>
              <a:ext uri="{FF2B5EF4-FFF2-40B4-BE49-F238E27FC236}">
                <a16:creationId xmlns:a16="http://schemas.microsoft.com/office/drawing/2014/main" id="{D182F476-961D-4867-A397-EA82F1DAD6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585DCD9-4822-4D58-8964-697543D04374}"/>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397418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2E08F-7A44-459B-A00D-A3D7EFC8F9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E3546C-50D2-47BE-B133-3BD9E72AA7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6088166-B7BF-4B98-9003-0B9E561E9F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6AE888-FC9A-4916-A5A8-D575B5F550B8}"/>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6" name="Footer Placeholder 5">
            <a:extLst>
              <a:ext uri="{FF2B5EF4-FFF2-40B4-BE49-F238E27FC236}">
                <a16:creationId xmlns:a16="http://schemas.microsoft.com/office/drawing/2014/main" id="{BA3C5FC2-55EE-474B-B7C2-A194897F6A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8C8BC5-7FF6-4EA3-996E-07C24B95544D}"/>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3166994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FE416-4217-417F-ADE2-AC60579FB9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A9DA53A-0E12-4558-9258-7CAC5C9430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51BCE5-85D2-4D62-B970-04032C8BAB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41C812-11B3-437D-8ADD-D7BB017099FB}"/>
              </a:ext>
            </a:extLst>
          </p:cNvPr>
          <p:cNvSpPr>
            <a:spLocks noGrp="1"/>
          </p:cNvSpPr>
          <p:nvPr>
            <p:ph type="dt" sz="half" idx="10"/>
          </p:nvPr>
        </p:nvSpPr>
        <p:spPr/>
        <p:txBody>
          <a:bodyPr/>
          <a:lstStyle/>
          <a:p>
            <a:fld id="{DF384648-6F43-48D9-BFD2-D5BF83F6D139}" type="datetimeFigureOut">
              <a:rPr lang="en-US" smtClean="0"/>
              <a:t>9/4/2024</a:t>
            </a:fld>
            <a:endParaRPr lang="en-US"/>
          </a:p>
        </p:txBody>
      </p:sp>
      <p:sp>
        <p:nvSpPr>
          <p:cNvPr id="6" name="Footer Placeholder 5">
            <a:extLst>
              <a:ext uri="{FF2B5EF4-FFF2-40B4-BE49-F238E27FC236}">
                <a16:creationId xmlns:a16="http://schemas.microsoft.com/office/drawing/2014/main" id="{D6A085CA-F112-4C7F-AA1F-F08BFA32B6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4391A0-CCA7-4B03-965D-1968F94B487B}"/>
              </a:ext>
            </a:extLst>
          </p:cNvPr>
          <p:cNvSpPr>
            <a:spLocks noGrp="1"/>
          </p:cNvSpPr>
          <p:nvPr>
            <p:ph type="sldNum" sz="quarter" idx="12"/>
          </p:nvPr>
        </p:nvSpPr>
        <p:spPr/>
        <p:txBody>
          <a:bodyPr/>
          <a:lstStyle/>
          <a:p>
            <a:fld id="{6FE470AF-A375-4666-BB8A-9268507D3F34}" type="slidenum">
              <a:rPr lang="en-US" smtClean="0"/>
              <a:t>‹#›</a:t>
            </a:fld>
            <a:endParaRPr lang="en-US"/>
          </a:p>
        </p:txBody>
      </p:sp>
    </p:spTree>
    <p:extLst>
      <p:ext uri="{BB962C8B-B14F-4D97-AF65-F5344CB8AC3E}">
        <p14:creationId xmlns:p14="http://schemas.microsoft.com/office/powerpoint/2010/main" val="2277214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39940C-EE8B-4C6D-ACA0-4AFA2C3554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2FE548-A2D0-474A-9373-FA95D154AC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C5A00D-B122-496E-8FD8-F96C7196FF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384648-6F43-48D9-BFD2-D5BF83F6D139}" type="datetimeFigureOut">
              <a:rPr lang="en-US" smtClean="0"/>
              <a:t>9/4/2024</a:t>
            </a:fld>
            <a:endParaRPr lang="en-US"/>
          </a:p>
        </p:txBody>
      </p:sp>
      <p:sp>
        <p:nvSpPr>
          <p:cNvPr id="5" name="Footer Placeholder 4">
            <a:extLst>
              <a:ext uri="{FF2B5EF4-FFF2-40B4-BE49-F238E27FC236}">
                <a16:creationId xmlns:a16="http://schemas.microsoft.com/office/drawing/2014/main" id="{F8DD0C1E-08A4-4A3B-BAD6-B7887363F2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E5B4D1-8A95-4B7C-8AA4-365D8345EA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E470AF-A375-4666-BB8A-9268507D3F34}" type="slidenum">
              <a:rPr lang="en-US" smtClean="0"/>
              <a:t>‹#›</a:t>
            </a:fld>
            <a:endParaRPr lang="en-US"/>
          </a:p>
        </p:txBody>
      </p:sp>
    </p:spTree>
    <p:extLst>
      <p:ext uri="{BB962C8B-B14F-4D97-AF65-F5344CB8AC3E}">
        <p14:creationId xmlns:p14="http://schemas.microsoft.com/office/powerpoint/2010/main" val="34922069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onlinedoctranslator.com/en/?utm_source=onlinedoctranslator&amp;utm_medium=pptx&amp;utm_campaign=attributio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0B13B-3C0C-4ECE-84EE-FBEB042D2536}"/>
              </a:ext>
            </a:extLst>
          </p:cNvPr>
          <p:cNvSpPr>
            <a:spLocks noGrp="1"/>
          </p:cNvSpPr>
          <p:nvPr>
            <p:ph type="ctrTitle"/>
          </p:nvPr>
        </p:nvSpPr>
        <p:spPr/>
        <p:txBody>
          <a:bodyPr/>
          <a:lstStyle/>
          <a:p>
            <a:pPr algn="l" rtl="0"/>
            <a:r>
              <a:rPr lang="en-US" dirty="0"/>
              <a:t>Tree Alarm</a:t>
            </a:r>
          </a:p>
        </p:txBody>
      </p:sp>
      <p:sp>
        <p:nvSpPr>
          <p:cNvPr id="3" name="Subtitle 2">
            <a:extLst>
              <a:ext uri="{FF2B5EF4-FFF2-40B4-BE49-F238E27FC236}">
                <a16:creationId xmlns:a16="http://schemas.microsoft.com/office/drawing/2014/main" id="{E77863B3-5C56-4CD3-9A08-7B685F1CEF99}"/>
              </a:ext>
            </a:extLst>
          </p:cNvPr>
          <p:cNvSpPr>
            <a:spLocks noGrp="1"/>
          </p:cNvSpPr>
          <p:nvPr>
            <p:ph type="subTitle" idx="1"/>
          </p:nvPr>
        </p:nvSpPr>
        <p:spPr/>
        <p:txBody>
          <a:bodyPr/>
          <a:lstStyle/>
          <a:p>
            <a:pPr algn="l" rtl="0"/>
            <a:r>
              <a:rPr lang="ru-RU" dirty="0"/>
              <a:t>System</a:t>
            </a:r>
            <a:r>
              <a:rPr lang="en-US" dirty="0"/>
              <a:t> </a:t>
            </a:r>
            <a:r>
              <a:rPr lang="ru-RU" dirty="0"/>
              <a:t>visualization and control of object states.</a:t>
            </a:r>
            <a:endParaRPr lang="en-US" dirty="0"/>
          </a:p>
        </p:txBody>
      </p:sp>
      <p:sp>
        <p:nvSpPr>
          <p:cNvPr id="100010001" name="ODT_ATTR_LBL_SHAPE">
            <a:extLst>
              <a:ext uri="{FF2B5EF4-FFF2-40B4-BE49-F238E27FC236}">
                <a16:creationId xmlns:a16="http://schemas.microsoft.com/office/drawing/2014/main" id="{ADCB8724-23CD-4EE8-B5B5-3CB2DDF8932E}"/>
              </a:ext>
            </a:extLst>
          </p:cNvPr>
          <p:cNvSpPr txBox="1"/>
          <p:nvPr/>
        </p:nvSpPr>
        <p:spPr>
          <a:xfrm>
            <a:off x="0" y="0"/>
            <a:ext cx="5000000" cy="276999"/>
          </a:xfrm>
          <a:prstGeom prst="rect">
            <a:avLst/>
          </a:prstGeom>
          <a:solidFill>
            <a:srgbClr val="FAFAFA"/>
          </a:solidFill>
        </p:spPr>
        <p:txBody>
          <a:bodyPr wrap="none" lIns="288000">
            <a:spAutoFit/>
          </a:bodyPr>
          <a:lstStyle/>
          <a:p>
            <a:pPr rtl="0"/>
            <a:r>
              <a:rPr lang="en-US" sz="1000" dirty="0">
                <a:solidFill>
                  <a:srgbClr val="0F2B46"/>
                </a:solidFill>
                <a:effectLst/>
                <a:latin typeface="Roboto" panose="02000000000000000000" pitchFamily="2" charset="0"/>
              </a:rPr>
              <a:t>Translated from Russian to English - </a:t>
            </a:r>
            <a:r>
              <a:rPr lang="en-US" sz="1000" u="sng" dirty="0">
                <a:solidFill>
                  <a:srgbClr val="0F2B46"/>
                </a:solidFill>
                <a:effectLst/>
                <a:latin typeface="Roboto" panose="02000000000000000000" pitchFamily="2" charset="0"/>
                <a:hlinkClick r:id="rId2" tooltip="Doc Translator - www.onlinedoctranslator.com"/>
              </a:rPr>
              <a:t>www.onlinedoctranslator.com</a:t>
            </a:r>
            <a:endParaRPr lang="en-US" sz="1000" dirty="0"/>
          </a:p>
        </p:txBody>
      </p:sp>
      <p:pic>
        <p:nvPicPr>
          <p:cNvPr id="1000100002" name="ODT_ATTR_LBL_LOGO">
            <a:extLst>
              <a:ext uri="{FF2B5EF4-FFF2-40B4-BE49-F238E27FC236}">
                <a16:creationId xmlns:a16="http://schemas.microsoft.com/office/drawing/2014/main" id="{B066AC4A-9A1C-4C10-800A-DAF9F2764385}"/>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0" y="36000"/>
            <a:ext cx="316230" cy="179705"/>
          </a:xfrm>
          <a:prstGeom prst="rect">
            <a:avLst/>
          </a:prstGeom>
        </p:spPr>
      </p:pic>
    </p:spTree>
    <p:extLst>
      <p:ext uri="{BB962C8B-B14F-4D97-AF65-F5344CB8AC3E}">
        <p14:creationId xmlns:p14="http://schemas.microsoft.com/office/powerpoint/2010/main" val="2316575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92C89-1436-4838-96CD-8566EC7E02D1}"/>
              </a:ext>
            </a:extLst>
          </p:cNvPr>
          <p:cNvSpPr>
            <a:spLocks noGrp="1"/>
          </p:cNvSpPr>
          <p:nvPr>
            <p:ph type="title"/>
          </p:nvPr>
        </p:nvSpPr>
        <p:spPr/>
        <p:txBody>
          <a:bodyPr/>
          <a:lstStyle/>
          <a:p>
            <a:pPr algn="l" rtl="0"/>
            <a:r>
              <a:rPr lang="ru-RU" dirty="0"/>
              <a:t>Subscribe to events</a:t>
            </a:r>
            <a:endParaRPr lang="en-US" dirty="0"/>
          </a:p>
        </p:txBody>
      </p:sp>
      <p:sp>
        <p:nvSpPr>
          <p:cNvPr id="3" name="Content Placeholder 2">
            <a:extLst>
              <a:ext uri="{FF2B5EF4-FFF2-40B4-BE49-F238E27FC236}">
                <a16:creationId xmlns:a16="http://schemas.microsoft.com/office/drawing/2014/main" id="{A828DE5F-C3D4-4A69-BA60-4BFAECA4D25A}"/>
              </a:ext>
            </a:extLst>
          </p:cNvPr>
          <p:cNvSpPr>
            <a:spLocks noGrp="1"/>
          </p:cNvSpPr>
          <p:nvPr>
            <p:ph idx="1"/>
          </p:nvPr>
        </p:nvSpPr>
        <p:spPr/>
        <p:txBody>
          <a:bodyPr/>
          <a:lstStyle/>
          <a:p>
            <a:pPr algn="l" rtl="0"/>
            <a:r>
              <a:rPr lang="ru-RU" dirty="0"/>
              <a:t>Possibility to subscribe to system events from other systems. For example, you can receive events on objects of a given geographic region, filtered by parameters.</a:t>
            </a:r>
          </a:p>
          <a:p>
            <a:pPr algn="l" rtl="0"/>
            <a:r>
              <a:rPr lang="ru-RU" dirty="0"/>
              <a:t>The system uses the “Publisher-Subscriber template” (</a:t>
            </a:r>
            <a:r>
              <a:rPr lang="en-US" dirty="0"/>
              <a:t>Pub-sub pattern)</a:t>
            </a:r>
            <a:r>
              <a:rPr lang="ru-RU" dirty="0"/>
              <a:t>for interaction between the main modules. This also allows third-party modules to simply connect to the message bus and thus influence the workflow.</a:t>
            </a:r>
            <a:endParaRPr lang="en-US" dirty="0"/>
          </a:p>
          <a:p>
            <a:pPr algn="l" rtl="0"/>
            <a:endParaRPr lang="en-US" dirty="0"/>
          </a:p>
        </p:txBody>
      </p:sp>
    </p:spTree>
    <p:extLst>
      <p:ext uri="{BB962C8B-B14F-4D97-AF65-F5344CB8AC3E}">
        <p14:creationId xmlns:p14="http://schemas.microsoft.com/office/powerpoint/2010/main" val="38816610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82999-46C1-418D-BDA2-E0C278294927}"/>
              </a:ext>
            </a:extLst>
          </p:cNvPr>
          <p:cNvSpPr>
            <a:spLocks noGrp="1"/>
          </p:cNvSpPr>
          <p:nvPr>
            <p:ph type="title"/>
          </p:nvPr>
        </p:nvSpPr>
        <p:spPr/>
        <p:txBody>
          <a:bodyPr/>
          <a:lstStyle/>
          <a:p>
            <a:pPr algn="l" rtl="0"/>
            <a:r>
              <a:rPr lang="ru-RU" dirty="0"/>
              <a:t>Examples of micromodules</a:t>
            </a:r>
            <a:endParaRPr lang="en-US" dirty="0"/>
          </a:p>
        </p:txBody>
      </p:sp>
      <p:sp>
        <p:nvSpPr>
          <p:cNvPr id="3" name="Content Placeholder 2">
            <a:extLst>
              <a:ext uri="{FF2B5EF4-FFF2-40B4-BE49-F238E27FC236}">
                <a16:creationId xmlns:a16="http://schemas.microsoft.com/office/drawing/2014/main" id="{57AE9D49-7CAA-440C-9F8B-F186D9DCFD07}"/>
              </a:ext>
            </a:extLst>
          </p:cNvPr>
          <p:cNvSpPr>
            <a:spLocks noGrp="1"/>
          </p:cNvSpPr>
          <p:nvPr>
            <p:ph idx="1"/>
          </p:nvPr>
        </p:nvSpPr>
        <p:spPr/>
        <p:txBody>
          <a:bodyPr/>
          <a:lstStyle/>
          <a:p>
            <a:pPr algn="l" rtl="0"/>
            <a:r>
              <a:rPr lang="en-US" dirty="0"/>
              <a:t>Telegram</a:t>
            </a:r>
            <a:r>
              <a:rPr lang="ru-RU" dirty="0"/>
              <a:t> </a:t>
            </a:r>
            <a:r>
              <a:rPr lang="ru-RU" dirty="0" err="1"/>
              <a:t>module</a:t>
            </a:r>
            <a:r>
              <a:rPr lang="ru-RU" dirty="0"/>
              <a:t>. Can display the group's location. Useful for search groups, which can monitor the search area and each group member individually in real time.</a:t>
            </a:r>
          </a:p>
          <a:p>
            <a:pPr algn="l" rtl="0"/>
            <a:r>
              <a:rPr lang="ru-RU" dirty="0"/>
              <a:t>Display </a:t>
            </a:r>
            <a:r>
              <a:rPr lang="ru-RU" dirty="0" err="1"/>
              <a:t>module</a:t>
            </a:r>
            <a:r>
              <a:rPr lang="ru-RU" dirty="0"/>
              <a:t> </a:t>
            </a:r>
            <a:r>
              <a:rPr lang="ru-RU" dirty="0" err="1"/>
              <a:t>free</a:t>
            </a:r>
            <a:r>
              <a:rPr lang="ru-RU" dirty="0"/>
              <a:t> </a:t>
            </a:r>
            <a:r>
              <a:rPr lang="ru-RU" dirty="0" err="1"/>
              <a:t>parking</a:t>
            </a:r>
            <a:r>
              <a:rPr lang="ru-RU" dirty="0"/>
              <a:t> </a:t>
            </a:r>
            <a:r>
              <a:rPr lang="ru-RU" dirty="0" err="1"/>
              <a:t>spaces</a:t>
            </a:r>
            <a:r>
              <a:rPr lang="ru-RU" dirty="0"/>
              <a:t>.</a:t>
            </a:r>
            <a:endParaRPr lang="en-US" dirty="0"/>
          </a:p>
        </p:txBody>
      </p:sp>
    </p:spTree>
    <p:extLst>
      <p:ext uri="{BB962C8B-B14F-4D97-AF65-F5344CB8AC3E}">
        <p14:creationId xmlns:p14="http://schemas.microsoft.com/office/powerpoint/2010/main" val="739749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AA043-0833-4781-91C0-6119B98C30AC}"/>
              </a:ext>
            </a:extLst>
          </p:cNvPr>
          <p:cNvSpPr>
            <a:spLocks noGrp="1"/>
          </p:cNvSpPr>
          <p:nvPr>
            <p:ph type="title"/>
          </p:nvPr>
        </p:nvSpPr>
        <p:spPr/>
        <p:txBody>
          <a:bodyPr/>
          <a:lstStyle/>
          <a:p>
            <a:pPr algn="l" rtl="0"/>
            <a:r>
              <a:rPr lang="ru-RU" dirty="0"/>
              <a:t>Event Log</a:t>
            </a:r>
            <a:endParaRPr lang="en-US" dirty="0"/>
          </a:p>
        </p:txBody>
      </p:sp>
      <p:sp>
        <p:nvSpPr>
          <p:cNvPr id="3" name="Content Placeholder 2">
            <a:extLst>
              <a:ext uri="{FF2B5EF4-FFF2-40B4-BE49-F238E27FC236}">
                <a16:creationId xmlns:a16="http://schemas.microsoft.com/office/drawing/2014/main" id="{9677EF33-2F00-4842-9647-4538423DEE57}"/>
              </a:ext>
            </a:extLst>
          </p:cNvPr>
          <p:cNvSpPr>
            <a:spLocks noGrp="1"/>
          </p:cNvSpPr>
          <p:nvPr>
            <p:ph idx="1"/>
          </p:nvPr>
        </p:nvSpPr>
        <p:spPr/>
        <p:txBody>
          <a:bodyPr/>
          <a:lstStyle/>
          <a:p>
            <a:pPr algn="l" rtl="0"/>
            <a:r>
              <a:rPr lang="ru-RU" dirty="0"/>
              <a:t>A module that provides display of events in the system.</a:t>
            </a:r>
          </a:p>
          <a:p>
            <a:pPr marL="0" indent="0" algn="l" rtl="0">
              <a:buNone/>
            </a:pPr>
            <a:endParaRPr lang="en-US" dirty="0"/>
          </a:p>
        </p:txBody>
      </p:sp>
      <p:pic>
        <p:nvPicPr>
          <p:cNvPr id="5" name="Picture 4">
            <a:extLst>
              <a:ext uri="{FF2B5EF4-FFF2-40B4-BE49-F238E27FC236}">
                <a16:creationId xmlns:a16="http://schemas.microsoft.com/office/drawing/2014/main" id="{84AC449E-C75E-4CF8-8CDD-1CBF4BCDD7BC}"/>
              </a:ext>
            </a:extLst>
          </p:cNvPr>
          <p:cNvPicPr>
            <a:picLocks noChangeAspect="1"/>
          </p:cNvPicPr>
          <p:nvPr/>
        </p:nvPicPr>
        <p:blipFill>
          <a:blip r:embed="rId2"/>
          <a:stretch>
            <a:fillRect/>
          </a:stretch>
        </p:blipFill>
        <p:spPr>
          <a:xfrm>
            <a:off x="1329446" y="2296352"/>
            <a:ext cx="8450094" cy="4135511"/>
          </a:xfrm>
          <a:prstGeom prst="rect">
            <a:avLst/>
          </a:prstGeom>
        </p:spPr>
      </p:pic>
    </p:spTree>
    <p:extLst>
      <p:ext uri="{BB962C8B-B14F-4D97-AF65-F5344CB8AC3E}">
        <p14:creationId xmlns:p14="http://schemas.microsoft.com/office/powerpoint/2010/main" val="33746054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2DAB1-E4CB-44B3-BF0A-A8714F97BA8D}"/>
              </a:ext>
            </a:extLst>
          </p:cNvPr>
          <p:cNvSpPr>
            <a:spLocks noGrp="1"/>
          </p:cNvSpPr>
          <p:nvPr>
            <p:ph type="title"/>
          </p:nvPr>
        </p:nvSpPr>
        <p:spPr/>
        <p:txBody>
          <a:bodyPr/>
          <a:lstStyle/>
          <a:p>
            <a:pPr algn="l" rtl="0"/>
            <a:r>
              <a:rPr lang="ru-RU" dirty="0"/>
              <a:t>Diagram module</a:t>
            </a:r>
            <a:endParaRPr lang="en-US" dirty="0"/>
          </a:p>
        </p:txBody>
      </p:sp>
      <p:sp>
        <p:nvSpPr>
          <p:cNvPr id="3" name="Content Placeholder 2">
            <a:extLst>
              <a:ext uri="{FF2B5EF4-FFF2-40B4-BE49-F238E27FC236}">
                <a16:creationId xmlns:a16="http://schemas.microsoft.com/office/drawing/2014/main" id="{CE74542B-22EA-4A9B-89F8-929264C566A9}"/>
              </a:ext>
            </a:extLst>
          </p:cNvPr>
          <p:cNvSpPr>
            <a:spLocks noGrp="1"/>
          </p:cNvSpPr>
          <p:nvPr>
            <p:ph idx="1"/>
          </p:nvPr>
        </p:nvSpPr>
        <p:spPr/>
        <p:txBody>
          <a:bodyPr/>
          <a:lstStyle/>
          <a:p>
            <a:pPr algn="l" rtl="0"/>
            <a:r>
              <a:rPr lang="ru-RU" dirty="0"/>
              <a:t>Special module for displaying </a:t>
            </a:r>
            <a:r>
              <a:rPr lang="ru-RU" dirty="0" err="1"/>
              <a:t>objects</a:t>
            </a:r>
            <a:r>
              <a:rPr lang="ru-RU" dirty="0"/>
              <a:t> </a:t>
            </a:r>
            <a:r>
              <a:rPr lang="ru-RU" dirty="0" err="1"/>
              <a:t>without</a:t>
            </a:r>
            <a:r>
              <a:rPr lang="ru-RU" dirty="0"/>
              <a:t> </a:t>
            </a:r>
            <a:r>
              <a:rPr lang="ru-RU" dirty="0" err="1"/>
              <a:t>georeferencing</a:t>
            </a:r>
            <a:endParaRPr lang="ru-RU" dirty="0"/>
          </a:p>
          <a:p>
            <a:pPr marL="0" indent="0" algn="l" rtl="0">
              <a:buNone/>
            </a:pPr>
            <a:endParaRPr lang="en-US" dirty="0"/>
          </a:p>
        </p:txBody>
      </p:sp>
      <p:pic>
        <p:nvPicPr>
          <p:cNvPr id="5" name="Picture 4">
            <a:extLst>
              <a:ext uri="{FF2B5EF4-FFF2-40B4-BE49-F238E27FC236}">
                <a16:creationId xmlns:a16="http://schemas.microsoft.com/office/drawing/2014/main" id="{111F587D-AFE4-49D9-B26E-D6A2861F7965}"/>
              </a:ext>
            </a:extLst>
          </p:cNvPr>
          <p:cNvPicPr>
            <a:picLocks noChangeAspect="1"/>
          </p:cNvPicPr>
          <p:nvPr/>
        </p:nvPicPr>
        <p:blipFill>
          <a:blip r:embed="rId2"/>
          <a:stretch>
            <a:fillRect/>
          </a:stretch>
        </p:blipFill>
        <p:spPr>
          <a:xfrm>
            <a:off x="2678349" y="2506662"/>
            <a:ext cx="4495281" cy="4172998"/>
          </a:xfrm>
          <a:prstGeom prst="rect">
            <a:avLst/>
          </a:prstGeom>
        </p:spPr>
      </p:pic>
    </p:spTree>
    <p:extLst>
      <p:ext uri="{BB962C8B-B14F-4D97-AF65-F5344CB8AC3E}">
        <p14:creationId xmlns:p14="http://schemas.microsoft.com/office/powerpoint/2010/main" val="4798768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86727-4AA5-4EA7-85BC-CD4A678A5E61}"/>
              </a:ext>
            </a:extLst>
          </p:cNvPr>
          <p:cNvSpPr>
            <a:spLocks noGrp="1"/>
          </p:cNvSpPr>
          <p:nvPr>
            <p:ph type="title"/>
          </p:nvPr>
        </p:nvSpPr>
        <p:spPr/>
        <p:txBody>
          <a:bodyPr/>
          <a:lstStyle/>
          <a:p>
            <a:pPr algn="l" rtl="0"/>
            <a:r>
              <a:rPr lang="ru-RU" dirty="0"/>
              <a:t>Object display module</a:t>
            </a:r>
            <a:endParaRPr lang="en-US" dirty="0"/>
          </a:p>
        </p:txBody>
      </p:sp>
      <p:sp>
        <p:nvSpPr>
          <p:cNvPr id="3" name="Content Placeholder 2">
            <a:extLst>
              <a:ext uri="{FF2B5EF4-FFF2-40B4-BE49-F238E27FC236}">
                <a16:creationId xmlns:a16="http://schemas.microsoft.com/office/drawing/2014/main" id="{A952436B-E334-4AF5-92AF-AF3FB7732527}"/>
              </a:ext>
            </a:extLst>
          </p:cNvPr>
          <p:cNvSpPr>
            <a:spLocks noGrp="1"/>
          </p:cNvSpPr>
          <p:nvPr>
            <p:ph idx="1"/>
          </p:nvPr>
        </p:nvSpPr>
        <p:spPr/>
        <p:txBody>
          <a:bodyPr/>
          <a:lstStyle/>
          <a:p>
            <a:pPr algn="l" rtl="0"/>
            <a:r>
              <a:rPr lang="ru-RU" dirty="0"/>
              <a:t>Module for displaying general view of states</a:t>
            </a:r>
          </a:p>
          <a:p>
            <a:pPr marL="0" indent="0" algn="l" rtl="0">
              <a:buNone/>
            </a:pPr>
            <a:endParaRPr lang="en-US" dirty="0"/>
          </a:p>
        </p:txBody>
      </p:sp>
      <p:pic>
        <p:nvPicPr>
          <p:cNvPr id="5" name="Picture 4">
            <a:extLst>
              <a:ext uri="{FF2B5EF4-FFF2-40B4-BE49-F238E27FC236}">
                <a16:creationId xmlns:a16="http://schemas.microsoft.com/office/drawing/2014/main" id="{31E7E542-69F0-4F14-9C60-74D1E2F6028C}"/>
              </a:ext>
            </a:extLst>
          </p:cNvPr>
          <p:cNvPicPr>
            <a:picLocks noChangeAspect="1"/>
          </p:cNvPicPr>
          <p:nvPr/>
        </p:nvPicPr>
        <p:blipFill>
          <a:blip r:embed="rId2"/>
          <a:stretch>
            <a:fillRect/>
          </a:stretch>
        </p:blipFill>
        <p:spPr>
          <a:xfrm>
            <a:off x="1076391" y="2517368"/>
            <a:ext cx="8378893" cy="3659595"/>
          </a:xfrm>
          <a:prstGeom prst="rect">
            <a:avLst/>
          </a:prstGeom>
        </p:spPr>
      </p:pic>
    </p:spTree>
    <p:extLst>
      <p:ext uri="{BB962C8B-B14F-4D97-AF65-F5344CB8AC3E}">
        <p14:creationId xmlns:p14="http://schemas.microsoft.com/office/powerpoint/2010/main" val="1379549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7DC06-EDBA-4E3C-8E73-3BFDEAAFADD6}"/>
              </a:ext>
            </a:extLst>
          </p:cNvPr>
          <p:cNvSpPr>
            <a:spLocks noGrp="1"/>
          </p:cNvSpPr>
          <p:nvPr>
            <p:ph type="title"/>
          </p:nvPr>
        </p:nvSpPr>
        <p:spPr/>
        <p:txBody>
          <a:bodyPr/>
          <a:lstStyle/>
          <a:p>
            <a:pPr algn="l" rtl="0"/>
            <a:r>
              <a:rPr lang="ru-RU" dirty="0"/>
              <a:t>Retrospective module</a:t>
            </a:r>
            <a:endParaRPr lang="en-US" dirty="0"/>
          </a:p>
        </p:txBody>
      </p:sp>
      <p:sp>
        <p:nvSpPr>
          <p:cNvPr id="3" name="Content Placeholder 2">
            <a:extLst>
              <a:ext uri="{FF2B5EF4-FFF2-40B4-BE49-F238E27FC236}">
                <a16:creationId xmlns:a16="http://schemas.microsoft.com/office/drawing/2014/main" id="{028DE4D8-BD29-42CC-9A16-A1813EDC84FF}"/>
              </a:ext>
            </a:extLst>
          </p:cNvPr>
          <p:cNvSpPr>
            <a:spLocks noGrp="1"/>
          </p:cNvSpPr>
          <p:nvPr>
            <p:ph idx="1"/>
          </p:nvPr>
        </p:nvSpPr>
        <p:spPr/>
        <p:txBody>
          <a:bodyPr/>
          <a:lstStyle/>
          <a:p>
            <a:pPr algn="l" rtl="0"/>
            <a:r>
              <a:rPr lang="ru-RU" dirty="0"/>
              <a:t>Search in archive</a:t>
            </a:r>
          </a:p>
          <a:p>
            <a:pPr marL="0" indent="0" algn="l" rtl="0">
              <a:buNone/>
            </a:pPr>
            <a:endParaRPr lang="en-US" dirty="0"/>
          </a:p>
        </p:txBody>
      </p:sp>
      <p:pic>
        <p:nvPicPr>
          <p:cNvPr id="5" name="Picture 4">
            <a:extLst>
              <a:ext uri="{FF2B5EF4-FFF2-40B4-BE49-F238E27FC236}">
                <a16:creationId xmlns:a16="http://schemas.microsoft.com/office/drawing/2014/main" id="{BCE70CDD-3CE1-49B7-A7EB-230E62AC4A91}"/>
              </a:ext>
            </a:extLst>
          </p:cNvPr>
          <p:cNvPicPr>
            <a:picLocks noChangeAspect="1"/>
          </p:cNvPicPr>
          <p:nvPr/>
        </p:nvPicPr>
        <p:blipFill>
          <a:blip r:embed="rId2"/>
          <a:stretch>
            <a:fillRect/>
          </a:stretch>
        </p:blipFill>
        <p:spPr>
          <a:xfrm>
            <a:off x="1011675" y="2539266"/>
            <a:ext cx="8093861" cy="3772634"/>
          </a:xfrm>
          <a:prstGeom prst="rect">
            <a:avLst/>
          </a:prstGeom>
        </p:spPr>
      </p:pic>
    </p:spTree>
    <p:extLst>
      <p:ext uri="{BB962C8B-B14F-4D97-AF65-F5344CB8AC3E}">
        <p14:creationId xmlns:p14="http://schemas.microsoft.com/office/powerpoint/2010/main" val="33653966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C5472-EE3B-46C8-AD50-09FD3B23E50D}"/>
              </a:ext>
            </a:extLst>
          </p:cNvPr>
          <p:cNvSpPr>
            <a:spLocks noGrp="1"/>
          </p:cNvSpPr>
          <p:nvPr>
            <p:ph type="title"/>
          </p:nvPr>
        </p:nvSpPr>
        <p:spPr/>
        <p:txBody>
          <a:bodyPr/>
          <a:lstStyle/>
          <a:p>
            <a:pPr algn="l" rtl="0"/>
            <a:r>
              <a:rPr lang="ru-RU" dirty="0"/>
              <a:t>Dependencies in Docker</a:t>
            </a:r>
            <a:endParaRPr lang="en-US" dirty="0"/>
          </a:p>
        </p:txBody>
      </p:sp>
      <p:pic>
        <p:nvPicPr>
          <p:cNvPr id="5" name="Content Placeholder 4">
            <a:extLst>
              <a:ext uri="{FF2B5EF4-FFF2-40B4-BE49-F238E27FC236}">
                <a16:creationId xmlns:a16="http://schemas.microsoft.com/office/drawing/2014/main" id="{341F6EB5-76EE-4AE1-AB86-02CCE1CE1F37}"/>
              </a:ext>
            </a:extLst>
          </p:cNvPr>
          <p:cNvPicPr>
            <a:picLocks noGrp="1" noChangeAspect="1"/>
          </p:cNvPicPr>
          <p:nvPr>
            <p:ph idx="1"/>
          </p:nvPr>
        </p:nvPicPr>
        <p:blipFill>
          <a:blip r:embed="rId2"/>
          <a:stretch>
            <a:fillRect/>
          </a:stretch>
        </p:blipFill>
        <p:spPr>
          <a:xfrm>
            <a:off x="1634237" y="1825625"/>
            <a:ext cx="8923525" cy="4351338"/>
          </a:xfrm>
        </p:spPr>
      </p:pic>
    </p:spTree>
    <p:extLst>
      <p:ext uri="{BB962C8B-B14F-4D97-AF65-F5344CB8AC3E}">
        <p14:creationId xmlns:p14="http://schemas.microsoft.com/office/powerpoint/2010/main" val="7682560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0B09E-BDA2-4B9B-9123-32623F6BBDBB}"/>
              </a:ext>
            </a:extLst>
          </p:cNvPr>
          <p:cNvSpPr>
            <a:spLocks noGrp="1"/>
          </p:cNvSpPr>
          <p:nvPr>
            <p:ph type="title"/>
          </p:nvPr>
        </p:nvSpPr>
        <p:spPr/>
        <p:txBody>
          <a:bodyPr/>
          <a:lstStyle/>
          <a:p>
            <a:pPr algn="l" rtl="0"/>
            <a:r>
              <a:rPr lang="ru-RU" dirty="0"/>
              <a:t>Results</a:t>
            </a:r>
            <a:endParaRPr lang="en-US" dirty="0"/>
          </a:p>
        </p:txBody>
      </p:sp>
      <p:sp>
        <p:nvSpPr>
          <p:cNvPr id="3" name="Content Placeholder 2">
            <a:extLst>
              <a:ext uri="{FF2B5EF4-FFF2-40B4-BE49-F238E27FC236}">
                <a16:creationId xmlns:a16="http://schemas.microsoft.com/office/drawing/2014/main" id="{979C74A1-03D2-4294-A4D5-DCF93E6D9C95}"/>
              </a:ext>
            </a:extLst>
          </p:cNvPr>
          <p:cNvSpPr>
            <a:spLocks noGrp="1"/>
          </p:cNvSpPr>
          <p:nvPr>
            <p:ph idx="1"/>
          </p:nvPr>
        </p:nvSpPr>
        <p:spPr/>
        <p:txBody>
          <a:bodyPr/>
          <a:lstStyle/>
          <a:p>
            <a:pPr algn="l" rtl="0"/>
            <a:r>
              <a:rPr lang="ru-RU" dirty="0"/>
              <a:t>The system is well suited for integrating several different systems to improve visualization and analysis of large amounts of data.</a:t>
            </a:r>
          </a:p>
          <a:p>
            <a:pPr algn="l" rtl="0"/>
            <a:r>
              <a:rPr lang="ru-RU" dirty="0"/>
              <a:t>Place of application: industrial facilities where, due to historical reasons, many different systems have been used that have reached the limit of scalability. At the same time, there is a need to generalize, analyze, visualize and systematize data from all these subsystems, as well as integrate new ones.</a:t>
            </a:r>
            <a:endParaRPr lang="en-US" dirty="0"/>
          </a:p>
        </p:txBody>
      </p:sp>
    </p:spTree>
    <p:extLst>
      <p:ext uri="{BB962C8B-B14F-4D97-AF65-F5344CB8AC3E}">
        <p14:creationId xmlns:p14="http://schemas.microsoft.com/office/powerpoint/2010/main" val="3652037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F9A2E-F1A4-437A-B0A7-B9ED97CB5B25}"/>
              </a:ext>
            </a:extLst>
          </p:cNvPr>
          <p:cNvSpPr>
            <a:spLocks noGrp="1"/>
          </p:cNvSpPr>
          <p:nvPr>
            <p:ph type="title"/>
          </p:nvPr>
        </p:nvSpPr>
        <p:spPr>
          <a:xfrm>
            <a:off x="838200" y="365125"/>
            <a:ext cx="10515600" cy="724373"/>
          </a:xfrm>
        </p:spPr>
        <p:txBody>
          <a:bodyPr/>
          <a:lstStyle/>
          <a:p>
            <a:pPr algn="l" rtl="0"/>
            <a:r>
              <a:rPr lang="ru-RU" dirty="0"/>
              <a:t>Motivation</a:t>
            </a:r>
            <a:endParaRPr lang="en-US" dirty="0"/>
          </a:p>
        </p:txBody>
      </p:sp>
      <p:sp>
        <p:nvSpPr>
          <p:cNvPr id="3" name="Content Placeholder 2">
            <a:extLst>
              <a:ext uri="{FF2B5EF4-FFF2-40B4-BE49-F238E27FC236}">
                <a16:creationId xmlns:a16="http://schemas.microsoft.com/office/drawing/2014/main" id="{01E23D28-DB45-474F-9B08-67ADEAB4F169}"/>
              </a:ext>
            </a:extLst>
          </p:cNvPr>
          <p:cNvSpPr>
            <a:spLocks noGrp="1"/>
          </p:cNvSpPr>
          <p:nvPr>
            <p:ph idx="1"/>
          </p:nvPr>
        </p:nvSpPr>
        <p:spPr>
          <a:xfrm>
            <a:off x="838200" y="1089498"/>
            <a:ext cx="10515600" cy="5087465"/>
          </a:xfrm>
        </p:spPr>
        <p:txBody>
          <a:bodyPr>
            <a:normAutofit fontScale="25000" lnSpcReduction="20000"/>
          </a:bodyPr>
          <a:lstStyle/>
          <a:p>
            <a:pPr marL="0" indent="0" algn="l" rtl="0">
              <a:buNone/>
            </a:pPr>
            <a:endParaRPr lang="ru-RU" dirty="0"/>
          </a:p>
          <a:p>
            <a:pPr algn="l" rtl="0"/>
            <a:r>
              <a:rPr lang="ru-RU" sz="5600" dirty="0"/>
              <a:t>Most legacy systems remember only the last states of objects, there is no way to view a frame of states in the past. The architecture itself does not provide for tracking moving objects, monitoring is implemented </a:t>
            </a:r>
            <a:r>
              <a:rPr lang="ru-RU" sz="5600" dirty="0" err="1"/>
              <a:t>flatly</a:t>
            </a:r>
            <a:r>
              <a:rPr lang="ru-RU" sz="5600" dirty="0"/>
              <a:t>.</a:t>
            </a:r>
            <a:r>
              <a:rPr lang="en-US" sz="5600" dirty="0"/>
              <a:t> </a:t>
            </a:r>
            <a:r>
              <a:rPr lang="ru-RU" sz="5600" dirty="0" err="1"/>
              <a:t>Those</a:t>
            </a:r>
            <a:r>
              <a:rPr lang="ru-RU" sz="5600" dirty="0"/>
              <a:t> </a:t>
            </a:r>
            <a:r>
              <a:rPr lang="ru-RU" sz="5600" dirty="0" err="1"/>
              <a:t>objects</a:t>
            </a:r>
            <a:r>
              <a:rPr lang="ru-RU" sz="5600" dirty="0"/>
              <a:t> have no nesting, so we cannot see the overall picture, only the detailed one. In addition, the client is often forced to receive all the information about the states, without taking into account the operator's area of ​​interest. I'm not even talking about performance. Initially, no one thought about the operation of tens and hundreds of millions of objects in legacy. And in new systems this is often not the case.</a:t>
            </a:r>
          </a:p>
          <a:p>
            <a:pPr algn="l" rtl="0"/>
            <a:endParaRPr lang="ru-RU" sz="5600" dirty="0"/>
          </a:p>
          <a:p>
            <a:pPr algn="l" rtl="0"/>
            <a:r>
              <a:rPr lang="ru-RU" sz="5600" dirty="0"/>
              <a:t>Our system (let's call it </a:t>
            </a:r>
            <a:r>
              <a:rPr lang="ru-RU" sz="5600" dirty="0" err="1"/>
              <a:t>for</a:t>
            </a:r>
            <a:r>
              <a:rPr lang="ru-RU" sz="5600" dirty="0"/>
              <a:t> </a:t>
            </a:r>
            <a:r>
              <a:rPr lang="ru-RU" sz="5600" dirty="0" err="1"/>
              <a:t>now</a:t>
            </a:r>
            <a:r>
              <a:rPr lang="ru-RU" sz="5600" dirty="0"/>
              <a:t> </a:t>
            </a:r>
            <a:r>
              <a:rPr lang="ru-RU" sz="5600" dirty="0" err="1"/>
              <a:t>TreeAlarm</a:t>
            </a:r>
            <a:r>
              <a:rPr lang="ru-RU" sz="5600" dirty="0"/>
              <a:t>) takes these shortcomings into account and can complement many legacy systems that are already on the market and operate at large facilities. It is enough to collect their data and store it in its own format. The uniqueness lies in the </a:t>
            </a:r>
            <a:r>
              <a:rPr lang="ru-RU" sz="5600" dirty="0" err="1"/>
              <a:t>fact</a:t>
            </a:r>
            <a:r>
              <a:rPr lang="ru-RU" sz="5600" dirty="0"/>
              <a:t> </a:t>
            </a:r>
            <a:r>
              <a:rPr lang="ru-RU" sz="5600" dirty="0" err="1"/>
              <a:t>that</a:t>
            </a:r>
            <a:r>
              <a:rPr lang="ru-RU" sz="5600" dirty="0"/>
              <a:t> </a:t>
            </a:r>
            <a:r>
              <a:rPr lang="ru-RU" sz="5600" dirty="0" err="1"/>
              <a:t>TreeAlarm</a:t>
            </a:r>
            <a:r>
              <a:rPr lang="en-US" sz="5600" dirty="0"/>
              <a:t> </a:t>
            </a:r>
            <a:r>
              <a:rPr lang="ru-RU" sz="5600" dirty="0" err="1"/>
              <a:t>represents</a:t>
            </a:r>
            <a:r>
              <a:rPr lang="ru-RU" sz="5600" dirty="0"/>
              <a:t> objects in the form of a </a:t>
            </a:r>
            <a:r>
              <a:rPr lang="ru-RU" sz="5600" dirty="0" err="1"/>
              <a:t>treeparent</a:t>
            </a:r>
            <a:r>
              <a:rPr lang="ru-RU" sz="5600" dirty="0"/>
              <a:t>-&gt;child_1-&gt;</a:t>
            </a:r>
            <a:r>
              <a:rPr lang="ru-RU" sz="5600" dirty="0" err="1"/>
              <a:t>child_nand</a:t>
            </a:r>
            <a:r>
              <a:rPr lang="ru-RU" sz="5600" dirty="0"/>
              <a:t> broadcasts the state to the parent. This is a very fast process.</a:t>
            </a:r>
          </a:p>
          <a:p>
            <a:pPr algn="l" rtl="0"/>
            <a:endParaRPr lang="ru-RU" sz="5600" dirty="0"/>
          </a:p>
          <a:p>
            <a:pPr algn="l" rtl="0"/>
            <a:r>
              <a:rPr lang="ru-RU" sz="5600" dirty="0"/>
              <a:t>Due to this we can create a structure, say Moscow-&gt;</a:t>
            </a:r>
            <a:r>
              <a:rPr lang="ru-RU" sz="5600" dirty="0" err="1"/>
              <a:t>Zelenograd Administrative Okrug</a:t>
            </a:r>
            <a:r>
              <a:rPr lang="ru-RU" sz="5600" dirty="0"/>
              <a:t>-&gt;Mikron Plant-&gt;Server Room-&gt;Server 100500-&gt;Sensor 777 (alarm)</a:t>
            </a:r>
          </a:p>
          <a:p>
            <a:pPr algn="l" rtl="0"/>
            <a:r>
              <a:rPr lang="ru-RU" sz="5600" dirty="0"/>
              <a:t>And the operator is watching Moscow or</a:t>
            </a:r>
            <a:r>
              <a:rPr lang="ru-RU" sz="5600" dirty="0" err="1"/>
              <a:t>Zelenograd Administrative Okrug</a:t>
            </a:r>
            <a:r>
              <a:rPr lang="ru-RU" sz="5600" dirty="0"/>
              <a:t>can quickly see the problem as a whole and drill down to the specific meta problem.</a:t>
            </a:r>
          </a:p>
          <a:p>
            <a:pPr algn="l" rtl="0"/>
            <a:endParaRPr lang="ru-RU" sz="5600" dirty="0"/>
          </a:p>
          <a:p>
            <a:pPr algn="l" rtl="0"/>
            <a:r>
              <a:rPr lang="ru-RU" sz="5600" dirty="0"/>
              <a:t>Anxiety states are the basic idea for which all this was started. But there are also other states, for example, geographical ones. There is no special uniqueness here, but it is "M</a:t>
            </a:r>
            <a:r>
              <a:rPr lang="en-US" sz="5600" dirty="0"/>
              <a:t>u</a:t>
            </a:r>
            <a:r>
              <a:rPr lang="ru-RU" sz="5600" dirty="0" err="1"/>
              <a:t>st</a:t>
            </a:r>
            <a:r>
              <a:rPr lang="ru-RU" sz="5600" dirty="0"/>
              <a:t> </a:t>
            </a:r>
            <a:r>
              <a:rPr lang="ru-RU" sz="5600" dirty="0" err="1"/>
              <a:t>have</a:t>
            </a:r>
            <a:r>
              <a:rPr lang="ru-RU" sz="5600" dirty="0"/>
              <a:t>",. For example, we can record a storm zone as a polygon and save this zone periodically. We can look at this state retrospectively, along with others, and analyze it. Similarly, in logistics, say, the passage of a truck route, we often need archived, not current states, to understand, for example, what led to an event.</a:t>
            </a:r>
          </a:p>
          <a:p>
            <a:pPr algn="l" rtl="0"/>
            <a:endParaRPr lang="ru-RU" sz="5600" dirty="0"/>
          </a:p>
          <a:p>
            <a:pPr algn="l" rtl="0"/>
            <a:r>
              <a:rPr lang="ru-RU" sz="5600" dirty="0"/>
              <a:t>The system also has event storage and an event protocol, this is also "M</a:t>
            </a:r>
            <a:r>
              <a:rPr lang="en-US" sz="5600" dirty="0"/>
              <a:t>u</a:t>
            </a:r>
            <a:r>
              <a:rPr lang="ru-RU" sz="5600" dirty="0" err="1"/>
              <a:t>st</a:t>
            </a:r>
            <a:r>
              <a:rPr lang="ru-RU" sz="5600" dirty="0"/>
              <a:t> </a:t>
            </a:r>
            <a:r>
              <a:rPr lang="ru-RU" sz="5600" dirty="0" err="1"/>
              <a:t>have</a:t>
            </a:r>
            <a:r>
              <a:rPr lang="ru-RU" sz="5600" dirty="0"/>
              <a:t>".</a:t>
            </a:r>
          </a:p>
          <a:p>
            <a:pPr algn="l" rtl="0"/>
            <a:r>
              <a:rPr lang="ru-RU" sz="5600" dirty="0"/>
              <a:t>It is also possible to display "</a:t>
            </a:r>
            <a:r>
              <a:rPr lang="ru-RU" sz="5600" dirty="0" err="1"/>
              <a:t>diagrams</a:t>
            </a:r>
            <a:r>
              <a:rPr lang="ru-RU" sz="5600" dirty="0"/>
              <a:t>".</a:t>
            </a:r>
            <a:r>
              <a:rPr lang="en-US" sz="5600" dirty="0"/>
              <a:t> </a:t>
            </a:r>
            <a:r>
              <a:rPr lang="ru-RU" sz="5600" dirty="0" err="1"/>
              <a:t>Those</a:t>
            </a:r>
            <a:r>
              <a:rPr lang="en-US" sz="5600" dirty="0"/>
              <a:t> </a:t>
            </a:r>
            <a:r>
              <a:rPr lang="ru-RU" sz="5600" dirty="0" err="1"/>
              <a:t>objects</a:t>
            </a:r>
            <a:r>
              <a:rPr lang="ru-RU" sz="5600" dirty="0"/>
              <a:t> not on a map, but simply as images of, say, rooms. For displaying the logical states of Data Centers, for example.</a:t>
            </a:r>
          </a:p>
          <a:p>
            <a:pPr algn="l" rtl="0"/>
            <a:endParaRPr lang="ru-RU" sz="4300" dirty="0"/>
          </a:p>
        </p:txBody>
      </p:sp>
    </p:spTree>
    <p:extLst>
      <p:ext uri="{BB962C8B-B14F-4D97-AF65-F5344CB8AC3E}">
        <p14:creationId xmlns:p14="http://schemas.microsoft.com/office/powerpoint/2010/main" val="2604791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F592A-BA22-4B40-A473-3FC32E26D6E2}"/>
              </a:ext>
            </a:extLst>
          </p:cNvPr>
          <p:cNvSpPr>
            <a:spLocks noGrp="1"/>
          </p:cNvSpPr>
          <p:nvPr>
            <p:ph type="title"/>
          </p:nvPr>
        </p:nvSpPr>
        <p:spPr/>
        <p:txBody>
          <a:bodyPr/>
          <a:lstStyle/>
          <a:p>
            <a:r>
              <a:rPr lang="en-US" dirty="0"/>
              <a:t>Not implemented yet</a:t>
            </a:r>
          </a:p>
        </p:txBody>
      </p:sp>
      <p:sp>
        <p:nvSpPr>
          <p:cNvPr id="3" name="Content Placeholder 2">
            <a:extLst>
              <a:ext uri="{FF2B5EF4-FFF2-40B4-BE49-F238E27FC236}">
                <a16:creationId xmlns:a16="http://schemas.microsoft.com/office/drawing/2014/main" id="{33EF115F-B4B8-43CA-BC82-C1AA707DA80B}"/>
              </a:ext>
            </a:extLst>
          </p:cNvPr>
          <p:cNvSpPr>
            <a:spLocks noGrp="1"/>
          </p:cNvSpPr>
          <p:nvPr>
            <p:ph idx="1"/>
          </p:nvPr>
        </p:nvSpPr>
        <p:spPr/>
        <p:txBody>
          <a:bodyPr>
            <a:normAutofit/>
          </a:bodyPr>
          <a:lstStyle/>
          <a:p>
            <a:pPr algn="l" rtl="0"/>
            <a:r>
              <a:rPr lang="ru-RU" sz="2800" dirty="0"/>
              <a:t>1) </a:t>
            </a:r>
            <a:r>
              <a:rPr lang="ru-RU" sz="2800" dirty="0" err="1"/>
              <a:t>Connections</a:t>
            </a:r>
            <a:r>
              <a:rPr lang="ru-RU" sz="2800" dirty="0"/>
              <a:t> </a:t>
            </a:r>
            <a:r>
              <a:rPr lang="ru-RU" sz="2800" dirty="0" err="1"/>
              <a:t>between</a:t>
            </a:r>
            <a:r>
              <a:rPr lang="ru-RU" sz="2800" dirty="0"/>
              <a:t> </a:t>
            </a:r>
            <a:r>
              <a:rPr lang="ru-RU" sz="2800" dirty="0" err="1"/>
              <a:t>objects</a:t>
            </a:r>
            <a:r>
              <a:rPr lang="ru-RU" sz="2800" dirty="0"/>
              <a:t>. </a:t>
            </a:r>
            <a:r>
              <a:rPr lang="ru-RU" sz="2800" dirty="0" err="1"/>
              <a:t>These</a:t>
            </a:r>
            <a:r>
              <a:rPr lang="ru-RU" sz="2800" dirty="0"/>
              <a:t> </a:t>
            </a:r>
            <a:r>
              <a:rPr lang="ru-RU" sz="2800" dirty="0" err="1"/>
              <a:t>can</a:t>
            </a:r>
            <a:r>
              <a:rPr lang="ru-RU" sz="2800" dirty="0"/>
              <a:t> </a:t>
            </a:r>
            <a:r>
              <a:rPr lang="ru-RU" sz="2800" dirty="0" err="1"/>
              <a:t>be</a:t>
            </a:r>
            <a:r>
              <a:rPr lang="ru-RU" sz="2800" dirty="0"/>
              <a:t> </a:t>
            </a:r>
            <a:r>
              <a:rPr lang="ru-RU" sz="2800" dirty="0" err="1"/>
              <a:t>physical</a:t>
            </a:r>
            <a:r>
              <a:rPr lang="ru-RU" sz="2800" dirty="0"/>
              <a:t> </a:t>
            </a:r>
            <a:r>
              <a:rPr lang="ru-RU" sz="2800" dirty="0" err="1"/>
              <a:t>connections</a:t>
            </a:r>
            <a:r>
              <a:rPr lang="ru-RU" sz="2800" dirty="0"/>
              <a:t>, </a:t>
            </a:r>
            <a:r>
              <a:rPr lang="ru-RU" sz="2800" dirty="0" err="1"/>
              <a:t>such</a:t>
            </a:r>
            <a:r>
              <a:rPr lang="ru-RU" sz="2800" dirty="0"/>
              <a:t> </a:t>
            </a:r>
            <a:r>
              <a:rPr lang="ru-RU" sz="2800" dirty="0" err="1"/>
              <a:t>as</a:t>
            </a:r>
            <a:r>
              <a:rPr lang="ru-RU" sz="2800" dirty="0"/>
              <a:t> </a:t>
            </a:r>
            <a:r>
              <a:rPr lang="ru-RU" sz="2800" dirty="0" err="1"/>
              <a:t>wires</a:t>
            </a:r>
            <a:r>
              <a:rPr lang="ru-RU" sz="2800" dirty="0"/>
              <a:t> </a:t>
            </a:r>
            <a:r>
              <a:rPr lang="ru-RU" sz="2800" dirty="0" err="1"/>
              <a:t>between</a:t>
            </a:r>
            <a:r>
              <a:rPr lang="ru-RU" sz="2800" dirty="0"/>
              <a:t> </a:t>
            </a:r>
            <a:r>
              <a:rPr lang="ru-RU" sz="2800" dirty="0" err="1"/>
              <a:t>servers</a:t>
            </a:r>
            <a:r>
              <a:rPr lang="ru-RU" sz="2800" dirty="0"/>
              <a:t> </a:t>
            </a:r>
            <a:r>
              <a:rPr lang="ru-RU" sz="2800" dirty="0" err="1"/>
              <a:t>or</a:t>
            </a:r>
            <a:r>
              <a:rPr lang="ru-RU" sz="2800" dirty="0"/>
              <a:t> </a:t>
            </a:r>
            <a:r>
              <a:rPr lang="ru-RU" sz="2800" dirty="0" err="1"/>
              <a:t>sockets</a:t>
            </a:r>
            <a:r>
              <a:rPr lang="ru-RU" sz="2800" dirty="0"/>
              <a:t>. </a:t>
            </a:r>
            <a:r>
              <a:rPr lang="ru-RU" sz="2800" dirty="0" err="1"/>
              <a:t>Or</a:t>
            </a:r>
            <a:r>
              <a:rPr lang="ru-RU" sz="2800" dirty="0"/>
              <a:t> </a:t>
            </a:r>
            <a:r>
              <a:rPr lang="ru-RU" sz="2800" dirty="0" err="1"/>
              <a:t>logical</a:t>
            </a:r>
            <a:r>
              <a:rPr lang="ru-RU" sz="2800" dirty="0"/>
              <a:t>, </a:t>
            </a:r>
            <a:r>
              <a:rPr lang="ru-RU" sz="2800" dirty="0" err="1"/>
              <a:t>between</a:t>
            </a:r>
            <a:r>
              <a:rPr lang="ru-RU" sz="2800" dirty="0"/>
              <a:t> </a:t>
            </a:r>
            <a:r>
              <a:rPr lang="ru-RU" sz="2800" dirty="0" err="1"/>
              <a:t>any</a:t>
            </a:r>
            <a:r>
              <a:rPr lang="ru-RU" sz="2800" dirty="0"/>
              <a:t> </a:t>
            </a:r>
            <a:r>
              <a:rPr lang="ru-RU" sz="2800" dirty="0" err="1"/>
              <a:t>objects</a:t>
            </a:r>
            <a:r>
              <a:rPr lang="ru-RU" sz="2800" dirty="0"/>
              <a:t>.</a:t>
            </a:r>
          </a:p>
          <a:p>
            <a:pPr algn="l" rtl="0"/>
            <a:r>
              <a:rPr lang="ru-RU" sz="2800" dirty="0"/>
              <a:t>2) </a:t>
            </a:r>
            <a:r>
              <a:rPr lang="ru-RU" sz="2800" dirty="0" err="1"/>
              <a:t>An</a:t>
            </a:r>
            <a:r>
              <a:rPr lang="ru-RU" sz="2800" dirty="0"/>
              <a:t> </a:t>
            </a:r>
            <a:r>
              <a:rPr lang="ru-RU" sz="2800" dirty="0" err="1"/>
              <a:t>architectural</a:t>
            </a:r>
            <a:r>
              <a:rPr lang="ru-RU" sz="2800" dirty="0"/>
              <a:t> </a:t>
            </a:r>
            <a:r>
              <a:rPr lang="ru-RU" sz="2800" dirty="0" err="1"/>
              <a:t>solution</a:t>
            </a:r>
            <a:r>
              <a:rPr lang="ru-RU" sz="2800" dirty="0"/>
              <a:t> </a:t>
            </a:r>
            <a:r>
              <a:rPr lang="ru-RU" sz="2800" dirty="0" err="1"/>
              <a:t>that</a:t>
            </a:r>
            <a:r>
              <a:rPr lang="ru-RU" sz="2800" dirty="0"/>
              <a:t> </a:t>
            </a:r>
            <a:r>
              <a:rPr lang="ru-RU" sz="2800" dirty="0" err="1"/>
              <a:t>should</a:t>
            </a:r>
            <a:r>
              <a:rPr lang="ru-RU" sz="2800" dirty="0"/>
              <a:t> </a:t>
            </a:r>
            <a:r>
              <a:rPr lang="ru-RU" sz="2800" dirty="0" err="1"/>
              <a:t>simultaneously</a:t>
            </a:r>
            <a:r>
              <a:rPr lang="ru-RU" sz="2800" dirty="0"/>
              <a:t> </a:t>
            </a:r>
            <a:r>
              <a:rPr lang="ru-RU" sz="2800" dirty="0" err="1"/>
              <a:t>analyze</a:t>
            </a:r>
            <a:r>
              <a:rPr lang="ru-RU" sz="2800" dirty="0"/>
              <a:t> </a:t>
            </a:r>
            <a:r>
              <a:rPr lang="ru-RU" sz="2800" dirty="0" err="1"/>
              <a:t>states</a:t>
            </a:r>
            <a:r>
              <a:rPr lang="ru-RU" sz="2800" dirty="0"/>
              <a:t> </a:t>
            </a:r>
            <a:r>
              <a:rPr lang="ru-RU" sz="2800" dirty="0" err="1"/>
              <a:t>and</a:t>
            </a:r>
            <a:r>
              <a:rPr lang="ru-RU" sz="2800" dirty="0"/>
              <a:t> </a:t>
            </a:r>
            <a:r>
              <a:rPr lang="ru-RU" sz="2800" dirty="0" err="1"/>
              <a:t>issue</a:t>
            </a:r>
            <a:r>
              <a:rPr lang="ru-RU" sz="2800" dirty="0"/>
              <a:t> </a:t>
            </a:r>
            <a:r>
              <a:rPr lang="ru-RU" sz="2800" dirty="0" err="1"/>
              <a:t>alarm</a:t>
            </a:r>
            <a:r>
              <a:rPr lang="ru-RU" sz="2800" dirty="0"/>
              <a:t> </a:t>
            </a:r>
            <a:r>
              <a:rPr lang="ru-RU" sz="2800" dirty="0" err="1"/>
              <a:t>events</a:t>
            </a:r>
            <a:r>
              <a:rPr lang="ru-RU" sz="2800" dirty="0"/>
              <a:t>. For </a:t>
            </a:r>
            <a:r>
              <a:rPr lang="ru-RU" sz="2800" dirty="0" err="1"/>
              <a:t>example</a:t>
            </a:r>
            <a:r>
              <a:rPr lang="ru-RU" sz="2800" dirty="0"/>
              <a:t>, </a:t>
            </a:r>
            <a:r>
              <a:rPr lang="ru-RU" sz="2800" dirty="0" err="1"/>
              <a:t>in</a:t>
            </a:r>
            <a:r>
              <a:rPr lang="ru-RU" sz="2800" dirty="0"/>
              <a:t> </a:t>
            </a:r>
            <a:r>
              <a:rPr lang="ru-RU" sz="2800" dirty="0" err="1"/>
              <a:t>Latin</a:t>
            </a:r>
            <a:r>
              <a:rPr lang="ru-RU" sz="2800" dirty="0"/>
              <a:t> America </a:t>
            </a:r>
            <a:r>
              <a:rPr lang="ru-RU" sz="2800" dirty="0" err="1"/>
              <a:t>there</a:t>
            </a:r>
            <a:r>
              <a:rPr lang="ru-RU" sz="2800" dirty="0"/>
              <a:t> </a:t>
            </a:r>
            <a:r>
              <a:rPr lang="ru-RU" sz="2800" dirty="0" err="1"/>
              <a:t>is</a:t>
            </a:r>
            <a:r>
              <a:rPr lang="ru-RU" sz="2800" dirty="0"/>
              <a:t> a </a:t>
            </a:r>
            <a:r>
              <a:rPr lang="ru-RU" sz="2800" dirty="0" err="1"/>
              <a:t>problem</a:t>
            </a:r>
            <a:r>
              <a:rPr lang="ru-RU" sz="2800" dirty="0"/>
              <a:t>: </a:t>
            </a:r>
            <a:r>
              <a:rPr lang="ru-RU" sz="2800" dirty="0" err="1"/>
              <a:t>drug</a:t>
            </a:r>
            <a:r>
              <a:rPr lang="ru-RU" sz="2800" dirty="0"/>
              <a:t> </a:t>
            </a:r>
            <a:r>
              <a:rPr lang="ru-RU" sz="2800" dirty="0" err="1"/>
              <a:t>cartels</a:t>
            </a:r>
            <a:r>
              <a:rPr lang="ru-RU" sz="2800" dirty="0"/>
              <a:t> </a:t>
            </a:r>
            <a:r>
              <a:rPr lang="ru-RU" sz="2800" dirty="0" err="1"/>
              <a:t>carry</a:t>
            </a:r>
            <a:r>
              <a:rPr lang="ru-RU" sz="2800" dirty="0"/>
              <a:t> </a:t>
            </a:r>
            <a:r>
              <a:rPr lang="ru-RU" sz="2800" dirty="0" err="1"/>
              <a:t>out</a:t>
            </a:r>
            <a:r>
              <a:rPr lang="ru-RU" sz="2800" dirty="0"/>
              <a:t> </a:t>
            </a:r>
            <a:r>
              <a:rPr lang="ru-RU" sz="2800" dirty="0" err="1"/>
              <a:t>drug</a:t>
            </a:r>
            <a:r>
              <a:rPr lang="ru-RU" sz="2800" dirty="0"/>
              <a:t> </a:t>
            </a:r>
            <a:r>
              <a:rPr lang="ru-RU" sz="2800" dirty="0" err="1"/>
              <a:t>trafficking</a:t>
            </a:r>
            <a:r>
              <a:rPr lang="ru-RU" sz="2800" dirty="0"/>
              <a:t> </a:t>
            </a:r>
            <a:r>
              <a:rPr lang="ru-RU" sz="2800" dirty="0" err="1"/>
              <a:t>in</a:t>
            </a:r>
            <a:r>
              <a:rPr lang="ru-RU" sz="2800" dirty="0"/>
              <a:t> </a:t>
            </a:r>
            <a:r>
              <a:rPr lang="ru-RU" sz="2800" dirty="0" err="1"/>
              <a:t>motorcades</a:t>
            </a:r>
            <a:r>
              <a:rPr lang="ru-RU" sz="2800" dirty="0"/>
              <a:t>. </a:t>
            </a:r>
            <a:r>
              <a:rPr lang="ru-RU" sz="2800" dirty="0" err="1"/>
              <a:t>Identifying</a:t>
            </a:r>
            <a:r>
              <a:rPr lang="ru-RU" sz="2800" dirty="0"/>
              <a:t> </a:t>
            </a:r>
            <a:r>
              <a:rPr lang="ru-RU" sz="2800" dirty="0" err="1"/>
              <a:t>pairs</a:t>
            </a:r>
            <a:r>
              <a:rPr lang="ru-RU" sz="2800" dirty="0"/>
              <a:t> </a:t>
            </a:r>
            <a:r>
              <a:rPr lang="ru-RU" sz="2800" dirty="0" err="1"/>
              <a:t>or</a:t>
            </a:r>
            <a:r>
              <a:rPr lang="ru-RU" sz="2800" dirty="0"/>
              <a:t> </a:t>
            </a:r>
            <a:r>
              <a:rPr lang="ru-RU" sz="2800" dirty="0" err="1"/>
              <a:t>triplets</a:t>
            </a:r>
            <a:r>
              <a:rPr lang="ru-RU" sz="2800" dirty="0"/>
              <a:t> </a:t>
            </a:r>
            <a:r>
              <a:rPr lang="ru-RU" sz="2800" dirty="0" err="1"/>
              <a:t>of</a:t>
            </a:r>
            <a:r>
              <a:rPr lang="ru-RU" sz="2800" dirty="0"/>
              <a:t> </a:t>
            </a:r>
            <a:r>
              <a:rPr lang="ru-RU" sz="2800" dirty="0" err="1"/>
              <a:t>cars</a:t>
            </a:r>
            <a:r>
              <a:rPr lang="ru-RU" sz="2800" dirty="0"/>
              <a:t> </a:t>
            </a:r>
            <a:r>
              <a:rPr lang="ru-RU" sz="2800" dirty="0" err="1"/>
              <a:t>is</a:t>
            </a:r>
            <a:r>
              <a:rPr lang="ru-RU" sz="2800" dirty="0"/>
              <a:t> a </a:t>
            </a:r>
            <a:r>
              <a:rPr lang="ru-RU" sz="2800" dirty="0" err="1"/>
              <a:t>pressing</a:t>
            </a:r>
            <a:r>
              <a:rPr lang="ru-RU" sz="2800" dirty="0"/>
              <a:t> </a:t>
            </a:r>
            <a:r>
              <a:rPr lang="ru-RU" sz="2800" dirty="0" err="1"/>
              <a:t>task</a:t>
            </a:r>
            <a:r>
              <a:rPr lang="ru-RU" sz="2800" dirty="0"/>
              <a:t>. To </a:t>
            </a:r>
            <a:r>
              <a:rPr lang="ru-RU" sz="2800" dirty="0" err="1"/>
              <a:t>do</a:t>
            </a:r>
            <a:r>
              <a:rPr lang="ru-RU" sz="2800" dirty="0"/>
              <a:t> </a:t>
            </a:r>
            <a:r>
              <a:rPr lang="ru-RU" sz="2800" dirty="0" err="1"/>
              <a:t>this</a:t>
            </a:r>
            <a:r>
              <a:rPr lang="ru-RU" sz="2800" dirty="0"/>
              <a:t>, </a:t>
            </a:r>
            <a:r>
              <a:rPr lang="ru-RU" sz="2800" dirty="0" err="1"/>
              <a:t>you</a:t>
            </a:r>
            <a:r>
              <a:rPr lang="ru-RU" sz="2800" dirty="0"/>
              <a:t> </a:t>
            </a:r>
            <a:r>
              <a:rPr lang="ru-RU" sz="2800" dirty="0" err="1"/>
              <a:t>need</a:t>
            </a:r>
            <a:r>
              <a:rPr lang="ru-RU" sz="2800" dirty="0"/>
              <a:t> </a:t>
            </a:r>
            <a:r>
              <a:rPr lang="ru-RU" sz="2800" dirty="0" err="1"/>
              <a:t>to</a:t>
            </a:r>
            <a:r>
              <a:rPr lang="ru-RU" sz="2800" dirty="0"/>
              <a:t> </a:t>
            </a:r>
            <a:r>
              <a:rPr lang="ru-RU" sz="2800" dirty="0" err="1"/>
              <a:t>have</a:t>
            </a:r>
            <a:r>
              <a:rPr lang="ru-RU" sz="2800" dirty="0"/>
              <a:t> </a:t>
            </a:r>
            <a:r>
              <a:rPr lang="ru-RU" sz="2800" dirty="0" err="1"/>
              <a:t>an</a:t>
            </a:r>
            <a:r>
              <a:rPr lang="ru-RU" sz="2800" dirty="0"/>
              <a:t> </a:t>
            </a:r>
            <a:r>
              <a:rPr lang="ru-RU" sz="2800" dirty="0" err="1"/>
              <a:t>archive</a:t>
            </a:r>
            <a:r>
              <a:rPr lang="ru-RU" sz="2800" dirty="0"/>
              <a:t> </a:t>
            </a:r>
            <a:r>
              <a:rPr lang="ru-RU" sz="2800" dirty="0" err="1"/>
              <a:t>of</a:t>
            </a:r>
            <a:r>
              <a:rPr lang="ru-RU" sz="2800" dirty="0"/>
              <a:t> </a:t>
            </a:r>
            <a:r>
              <a:rPr lang="ru-RU" sz="2800" dirty="0" err="1"/>
              <a:t>states</a:t>
            </a:r>
            <a:r>
              <a:rPr lang="ru-RU" sz="2800" dirty="0"/>
              <a:t>, </a:t>
            </a:r>
            <a:r>
              <a:rPr lang="ru-RU" sz="2800" dirty="0" err="1"/>
              <a:t>such</a:t>
            </a:r>
            <a:r>
              <a:rPr lang="ru-RU" sz="2800" dirty="0"/>
              <a:t> </a:t>
            </a:r>
            <a:r>
              <a:rPr lang="ru-RU" sz="2800" dirty="0" err="1"/>
              <a:t>as</a:t>
            </a:r>
            <a:r>
              <a:rPr lang="ru-RU" sz="2800" dirty="0"/>
              <a:t> </a:t>
            </a:r>
            <a:r>
              <a:rPr lang="ru-RU" sz="2800" dirty="0" err="1"/>
              <a:t>the</a:t>
            </a:r>
            <a:r>
              <a:rPr lang="ru-RU" sz="2800" dirty="0"/>
              <a:t> </a:t>
            </a:r>
            <a:r>
              <a:rPr lang="ru-RU" sz="2800" dirty="0" err="1"/>
              <a:t>make</a:t>
            </a:r>
            <a:r>
              <a:rPr lang="ru-RU" sz="2800" dirty="0"/>
              <a:t> </a:t>
            </a:r>
            <a:r>
              <a:rPr lang="ru-RU" sz="2800" dirty="0" err="1"/>
              <a:t>and</a:t>
            </a:r>
            <a:r>
              <a:rPr lang="ru-RU" sz="2800" dirty="0"/>
              <a:t> </a:t>
            </a:r>
            <a:r>
              <a:rPr lang="ru-RU" sz="2800" dirty="0" err="1"/>
              <a:t>color</a:t>
            </a:r>
            <a:r>
              <a:rPr lang="ru-RU" sz="2800" dirty="0"/>
              <a:t> </a:t>
            </a:r>
            <a:r>
              <a:rPr lang="ru-RU" sz="2800" dirty="0" err="1"/>
              <a:t>of</a:t>
            </a:r>
            <a:r>
              <a:rPr lang="ru-RU" sz="2800" dirty="0"/>
              <a:t> </a:t>
            </a:r>
            <a:r>
              <a:rPr lang="ru-RU" sz="2800" dirty="0" err="1"/>
              <a:t>the</a:t>
            </a:r>
            <a:r>
              <a:rPr lang="ru-RU" sz="2800" dirty="0"/>
              <a:t> </a:t>
            </a:r>
            <a:r>
              <a:rPr lang="ru-RU" sz="2800" dirty="0" err="1"/>
              <a:t>car</a:t>
            </a:r>
            <a:r>
              <a:rPr lang="ru-RU" sz="2800" dirty="0"/>
              <a:t>, </a:t>
            </a:r>
            <a:r>
              <a:rPr lang="ru-RU" sz="2800" dirty="0" err="1"/>
              <a:t>and</a:t>
            </a:r>
            <a:r>
              <a:rPr lang="ru-RU" sz="2800" dirty="0"/>
              <a:t> </a:t>
            </a:r>
            <a:r>
              <a:rPr lang="ru-RU" sz="2800" dirty="0" err="1"/>
              <a:t>understand</a:t>
            </a:r>
            <a:r>
              <a:rPr lang="ru-RU" sz="2800" dirty="0"/>
              <a:t> </a:t>
            </a:r>
            <a:r>
              <a:rPr lang="ru-RU" sz="2800" dirty="0" err="1"/>
              <a:t>that</a:t>
            </a:r>
            <a:r>
              <a:rPr lang="ru-RU" sz="2800" dirty="0"/>
              <a:t> </a:t>
            </a:r>
            <a:r>
              <a:rPr lang="ru-RU" sz="2800" dirty="0" err="1"/>
              <a:t>the</a:t>
            </a:r>
            <a:r>
              <a:rPr lang="ru-RU" sz="2800" dirty="0"/>
              <a:t> </a:t>
            </a:r>
            <a:r>
              <a:rPr lang="ru-RU" sz="2800" dirty="0" err="1"/>
              <a:t>previous</a:t>
            </a:r>
            <a:r>
              <a:rPr lang="ru-RU" sz="2800" dirty="0"/>
              <a:t> </a:t>
            </a:r>
            <a:r>
              <a:rPr lang="ru-RU" sz="2800" dirty="0" err="1"/>
              <a:t>checkpoint</a:t>
            </a:r>
            <a:r>
              <a:rPr lang="ru-RU" sz="2800" dirty="0"/>
              <a:t> </a:t>
            </a:r>
            <a:r>
              <a:rPr lang="ru-RU" sz="2800" dirty="0" err="1"/>
              <a:t>had</a:t>
            </a:r>
            <a:r>
              <a:rPr lang="ru-RU" sz="2800" dirty="0"/>
              <a:t> </a:t>
            </a:r>
            <a:r>
              <a:rPr lang="ru-RU" sz="2800" dirty="0" err="1"/>
              <a:t>the</a:t>
            </a:r>
            <a:r>
              <a:rPr lang="ru-RU" sz="2800" dirty="0"/>
              <a:t> </a:t>
            </a:r>
            <a:r>
              <a:rPr lang="ru-RU" sz="2800" dirty="0" err="1"/>
              <a:t>same</a:t>
            </a:r>
            <a:r>
              <a:rPr lang="ru-RU" sz="2800" dirty="0"/>
              <a:t> </a:t>
            </a:r>
            <a:r>
              <a:rPr lang="ru-RU" sz="2800" dirty="0" err="1"/>
              <a:t>set</a:t>
            </a:r>
            <a:r>
              <a:rPr lang="ru-RU" sz="2800" dirty="0"/>
              <a:t> </a:t>
            </a:r>
            <a:r>
              <a:rPr lang="ru-RU" sz="2800" dirty="0" err="1"/>
              <a:t>of</a:t>
            </a:r>
            <a:r>
              <a:rPr lang="ru-RU" sz="2800" dirty="0"/>
              <a:t> </a:t>
            </a:r>
            <a:r>
              <a:rPr lang="ru-RU" sz="2800" dirty="0" err="1"/>
              <a:t>states</a:t>
            </a:r>
            <a:r>
              <a:rPr lang="ru-RU" sz="2800" dirty="0"/>
              <a:t> </a:t>
            </a:r>
            <a:r>
              <a:rPr lang="ru-RU" sz="2800" dirty="0" err="1"/>
              <a:t>and</a:t>
            </a:r>
            <a:r>
              <a:rPr lang="ru-RU" sz="2800" dirty="0"/>
              <a:t> </a:t>
            </a:r>
            <a:r>
              <a:rPr lang="ru-RU" sz="2800" dirty="0" err="1"/>
              <a:t>generate</a:t>
            </a:r>
            <a:r>
              <a:rPr lang="ru-RU" sz="2800" dirty="0"/>
              <a:t> </a:t>
            </a:r>
            <a:r>
              <a:rPr lang="ru-RU" sz="2800" dirty="0" err="1"/>
              <a:t>an</a:t>
            </a:r>
            <a:r>
              <a:rPr lang="ru-RU" sz="2800" dirty="0"/>
              <a:t> </a:t>
            </a:r>
            <a:r>
              <a:rPr lang="ru-RU" sz="2800" dirty="0" err="1"/>
              <a:t>alarm</a:t>
            </a:r>
            <a:r>
              <a:rPr lang="ru-RU" sz="2800" dirty="0"/>
              <a:t> </a:t>
            </a:r>
            <a:r>
              <a:rPr lang="ru-RU" sz="2800" dirty="0" err="1"/>
              <a:t>to</a:t>
            </a:r>
            <a:r>
              <a:rPr lang="ru-RU" sz="2800" dirty="0"/>
              <a:t> </a:t>
            </a:r>
            <a:r>
              <a:rPr lang="ru-RU" sz="2800" dirty="0" err="1"/>
              <a:t>check</a:t>
            </a:r>
            <a:r>
              <a:rPr lang="ru-RU" sz="2800" dirty="0"/>
              <a:t> </a:t>
            </a:r>
            <a:r>
              <a:rPr lang="ru-RU" sz="2800" dirty="0" err="1"/>
              <a:t>the</a:t>
            </a:r>
            <a:r>
              <a:rPr lang="ru-RU" sz="2800" dirty="0"/>
              <a:t> </a:t>
            </a:r>
            <a:r>
              <a:rPr lang="ru-RU" sz="2800" dirty="0" err="1"/>
              <a:t>car</a:t>
            </a:r>
            <a:r>
              <a:rPr lang="ru-RU" sz="2800" dirty="0"/>
              <a:t>.</a:t>
            </a:r>
            <a:endParaRPr lang="en-US" sz="2800" dirty="0"/>
          </a:p>
          <a:p>
            <a:endParaRPr lang="en-US" dirty="0"/>
          </a:p>
        </p:txBody>
      </p:sp>
    </p:spTree>
    <p:extLst>
      <p:ext uri="{BB962C8B-B14F-4D97-AF65-F5344CB8AC3E}">
        <p14:creationId xmlns:p14="http://schemas.microsoft.com/office/powerpoint/2010/main" val="4233217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EDA10-7B91-4DFB-A110-F8FC9236B60B}"/>
              </a:ext>
            </a:extLst>
          </p:cNvPr>
          <p:cNvSpPr>
            <a:spLocks noGrp="1"/>
          </p:cNvSpPr>
          <p:nvPr>
            <p:ph type="title"/>
          </p:nvPr>
        </p:nvSpPr>
        <p:spPr/>
        <p:txBody>
          <a:bodyPr/>
          <a:lstStyle/>
          <a:p>
            <a:pPr algn="l" rtl="0"/>
            <a:r>
              <a:rPr lang="ru-RU" dirty="0"/>
              <a:t>Technologies used</a:t>
            </a:r>
            <a:endParaRPr lang="en-US" dirty="0"/>
          </a:p>
        </p:txBody>
      </p:sp>
      <p:sp>
        <p:nvSpPr>
          <p:cNvPr id="3" name="Content Placeholder 2">
            <a:extLst>
              <a:ext uri="{FF2B5EF4-FFF2-40B4-BE49-F238E27FC236}">
                <a16:creationId xmlns:a16="http://schemas.microsoft.com/office/drawing/2014/main" id="{F64ADD85-024B-4D62-B127-FFB06A1BA392}"/>
              </a:ext>
            </a:extLst>
          </p:cNvPr>
          <p:cNvSpPr>
            <a:spLocks noGrp="1"/>
          </p:cNvSpPr>
          <p:nvPr>
            <p:ph idx="1"/>
          </p:nvPr>
        </p:nvSpPr>
        <p:spPr/>
        <p:txBody>
          <a:bodyPr/>
          <a:lstStyle/>
          <a:p>
            <a:pPr algn="l" rtl="0"/>
            <a:r>
              <a:rPr lang="en-US" dirty="0" err="1"/>
              <a:t>Keycloak</a:t>
            </a:r>
            <a:r>
              <a:rPr lang="en-US" dirty="0"/>
              <a:t> </a:t>
            </a:r>
            <a:r>
              <a:rPr lang="ru-RU" dirty="0"/>
              <a:t>– authorization, authentication</a:t>
            </a:r>
          </a:p>
          <a:p>
            <a:pPr algn="l" rtl="0"/>
            <a:r>
              <a:rPr lang="en-US" dirty="0"/>
              <a:t>React-leaflet, OpenStreetMap –</a:t>
            </a:r>
            <a:r>
              <a:rPr lang="ru-RU" dirty="0"/>
              <a:t>display maps</a:t>
            </a:r>
            <a:endParaRPr lang="en-US" dirty="0"/>
          </a:p>
          <a:p>
            <a:pPr algn="l" rtl="0"/>
            <a:r>
              <a:rPr lang="en-US" dirty="0"/>
              <a:t>MongoDB –</a:t>
            </a:r>
            <a:r>
              <a:rPr lang="ru-RU" dirty="0"/>
              <a:t>Database</a:t>
            </a:r>
          </a:p>
          <a:p>
            <a:pPr algn="l" rtl="0"/>
            <a:r>
              <a:rPr lang="en-US" dirty="0"/>
              <a:t>Docker –</a:t>
            </a:r>
            <a:r>
              <a:rPr lang="ru-RU" dirty="0"/>
              <a:t>containerization</a:t>
            </a:r>
          </a:p>
          <a:p>
            <a:pPr algn="l" rtl="0"/>
            <a:r>
              <a:rPr lang="en-US" dirty="0"/>
              <a:t>C#, C++ Backend</a:t>
            </a:r>
            <a:r>
              <a:rPr lang="ru-RU" dirty="0" err="1"/>
              <a:t>microservices</a:t>
            </a:r>
            <a:endParaRPr lang="ru-RU" dirty="0"/>
          </a:p>
          <a:p>
            <a:pPr algn="l" rtl="0"/>
            <a:r>
              <a:rPr lang="en-US" dirty="0"/>
              <a:t>ReactJS Frontend</a:t>
            </a:r>
          </a:p>
        </p:txBody>
      </p:sp>
    </p:spTree>
    <p:extLst>
      <p:ext uri="{BB962C8B-B14F-4D97-AF65-F5344CB8AC3E}">
        <p14:creationId xmlns:p14="http://schemas.microsoft.com/office/powerpoint/2010/main" val="840316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7215C-5D70-4C00-A25B-6AEE313255B8}"/>
              </a:ext>
            </a:extLst>
          </p:cNvPr>
          <p:cNvSpPr>
            <a:spLocks noGrp="1"/>
          </p:cNvSpPr>
          <p:nvPr>
            <p:ph type="title"/>
          </p:nvPr>
        </p:nvSpPr>
        <p:spPr/>
        <p:txBody>
          <a:bodyPr/>
          <a:lstStyle/>
          <a:p>
            <a:pPr algn="l" rtl="0"/>
            <a:r>
              <a:rPr lang="ru-RU" dirty="0"/>
              <a:t>General appearance</a:t>
            </a:r>
            <a:endParaRPr lang="en-US" dirty="0"/>
          </a:p>
        </p:txBody>
      </p:sp>
      <p:pic>
        <p:nvPicPr>
          <p:cNvPr id="5" name="Content Placeholder 4">
            <a:extLst>
              <a:ext uri="{FF2B5EF4-FFF2-40B4-BE49-F238E27FC236}">
                <a16:creationId xmlns:a16="http://schemas.microsoft.com/office/drawing/2014/main" id="{743D0AE3-3B4D-42C2-A7EF-1AEE14BAC114}"/>
              </a:ext>
            </a:extLst>
          </p:cNvPr>
          <p:cNvPicPr>
            <a:picLocks noGrp="1" noChangeAspect="1"/>
          </p:cNvPicPr>
          <p:nvPr>
            <p:ph idx="1"/>
          </p:nvPr>
        </p:nvPicPr>
        <p:blipFill>
          <a:blip r:embed="rId2"/>
          <a:stretch>
            <a:fillRect/>
          </a:stretch>
        </p:blipFill>
        <p:spPr>
          <a:xfrm>
            <a:off x="1439337" y="1825625"/>
            <a:ext cx="9313326" cy="4351338"/>
          </a:xfrm>
        </p:spPr>
      </p:pic>
    </p:spTree>
    <p:extLst>
      <p:ext uri="{BB962C8B-B14F-4D97-AF65-F5344CB8AC3E}">
        <p14:creationId xmlns:p14="http://schemas.microsoft.com/office/powerpoint/2010/main" val="3130697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FC65A-52CC-40CC-8CC1-204B4F17133F}"/>
              </a:ext>
            </a:extLst>
          </p:cNvPr>
          <p:cNvSpPr>
            <a:spLocks noGrp="1"/>
          </p:cNvSpPr>
          <p:nvPr>
            <p:ph type="title"/>
          </p:nvPr>
        </p:nvSpPr>
        <p:spPr/>
        <p:txBody>
          <a:bodyPr/>
          <a:lstStyle/>
          <a:p>
            <a:pPr algn="l" rtl="0"/>
            <a:r>
              <a:rPr lang="ru-RU" dirty="0"/>
              <a:t>The main problem to be solved</a:t>
            </a:r>
            <a:endParaRPr lang="en-US" dirty="0"/>
          </a:p>
        </p:txBody>
      </p:sp>
      <p:sp>
        <p:nvSpPr>
          <p:cNvPr id="3" name="Content Placeholder 2">
            <a:extLst>
              <a:ext uri="{FF2B5EF4-FFF2-40B4-BE49-F238E27FC236}">
                <a16:creationId xmlns:a16="http://schemas.microsoft.com/office/drawing/2014/main" id="{1AF572CD-91C5-4555-8B04-1A7586EB5537}"/>
              </a:ext>
            </a:extLst>
          </p:cNvPr>
          <p:cNvSpPr>
            <a:spLocks noGrp="1"/>
          </p:cNvSpPr>
          <p:nvPr>
            <p:ph idx="1"/>
          </p:nvPr>
        </p:nvSpPr>
        <p:spPr/>
        <p:txBody>
          <a:bodyPr/>
          <a:lstStyle/>
          <a:p>
            <a:pPr algn="l" rtl="0"/>
            <a:r>
              <a:rPr lang="ru-RU" dirty="0"/>
              <a:t>The system is primarily aimed at solving the problem of processing the visualization of infinite states</a:t>
            </a:r>
            <a:r>
              <a:rPr lang="en-US" dirty="0"/>
              <a:t>/</a:t>
            </a:r>
            <a:r>
              <a:rPr lang="ru-RU" dirty="0"/>
              <a:t>a large number of objects.</a:t>
            </a:r>
          </a:p>
          <a:p>
            <a:pPr algn="l" rtl="0"/>
            <a:r>
              <a:rPr lang="ru-RU" dirty="0"/>
              <a:t>There is often a situation where software reaches its scalability limit due to architectural implementation features. For example, it will be difficult for an average computer to process</a:t>
            </a:r>
            <a:r>
              <a:rPr lang="en-US" dirty="0"/>
              <a:t>&gt;</a:t>
            </a:r>
            <a:r>
              <a:rPr lang="ru-RU" dirty="0"/>
              <a:t>10 million objects. There are limitations on memory and performance. The solution would be to divide the objects into clusters of 10 million objects and group them within the cluster in the form of a tree.</a:t>
            </a:r>
            <a:endParaRPr lang="en-US" dirty="0"/>
          </a:p>
        </p:txBody>
      </p:sp>
    </p:spTree>
    <p:extLst>
      <p:ext uri="{BB962C8B-B14F-4D97-AF65-F5344CB8AC3E}">
        <p14:creationId xmlns:p14="http://schemas.microsoft.com/office/powerpoint/2010/main" val="14572918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D8963-F323-4767-8CD5-3164688F01A9}"/>
              </a:ext>
            </a:extLst>
          </p:cNvPr>
          <p:cNvSpPr>
            <a:spLocks noGrp="1"/>
          </p:cNvSpPr>
          <p:nvPr>
            <p:ph type="title"/>
          </p:nvPr>
        </p:nvSpPr>
        <p:spPr/>
        <p:txBody>
          <a:bodyPr/>
          <a:lstStyle/>
          <a:p>
            <a:pPr algn="l" rtl="0"/>
            <a:r>
              <a:rPr lang="ru-RU" dirty="0"/>
              <a:t>States</a:t>
            </a:r>
            <a:endParaRPr lang="en-US" dirty="0"/>
          </a:p>
        </p:txBody>
      </p:sp>
      <p:sp>
        <p:nvSpPr>
          <p:cNvPr id="3" name="Content Placeholder 2">
            <a:extLst>
              <a:ext uri="{FF2B5EF4-FFF2-40B4-BE49-F238E27FC236}">
                <a16:creationId xmlns:a16="http://schemas.microsoft.com/office/drawing/2014/main" id="{32093C4E-1B43-481C-9F90-C3AEE62BEEB5}"/>
              </a:ext>
            </a:extLst>
          </p:cNvPr>
          <p:cNvSpPr>
            <a:spLocks noGrp="1"/>
          </p:cNvSpPr>
          <p:nvPr>
            <p:ph idx="1"/>
          </p:nvPr>
        </p:nvSpPr>
        <p:spPr/>
        <p:txBody>
          <a:bodyPr>
            <a:normAutofit lnSpcReduction="10000"/>
          </a:bodyPr>
          <a:lstStyle/>
          <a:p>
            <a:pPr algn="l" rtl="0"/>
            <a:r>
              <a:rPr lang="ru-RU" dirty="0"/>
              <a:t>The state of an object is an array of entities that describe the state, such as the state name, its description, color, etc. The state also has an alarm flag.</a:t>
            </a:r>
          </a:p>
          <a:p>
            <a:pPr algn="l" rtl="0"/>
            <a:r>
              <a:rPr lang="ru-RU" dirty="0"/>
              <a:t>The alarm flag is passed up the tree, so each parent object has information about the total number of alarms at the levels below, which makes it possible to see how many alarm objects we have at each level and, if necessary, the operator can detail the situation to the lowest level, that is, visually trace the alarm to the tree leaf. For example: Cluster-Country-City-District-Building-room-device.</a:t>
            </a:r>
            <a:endParaRPr lang="en-US" dirty="0"/>
          </a:p>
        </p:txBody>
      </p:sp>
    </p:spTree>
    <p:extLst>
      <p:ext uri="{BB962C8B-B14F-4D97-AF65-F5344CB8AC3E}">
        <p14:creationId xmlns:p14="http://schemas.microsoft.com/office/powerpoint/2010/main" val="3704178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489E-8A3D-4372-9FA1-4CB3C4B47474}"/>
              </a:ext>
            </a:extLst>
          </p:cNvPr>
          <p:cNvSpPr>
            <a:spLocks noGrp="1"/>
          </p:cNvSpPr>
          <p:nvPr>
            <p:ph type="title"/>
          </p:nvPr>
        </p:nvSpPr>
        <p:spPr/>
        <p:txBody>
          <a:bodyPr/>
          <a:lstStyle/>
          <a:p>
            <a:pPr algn="l" rtl="0"/>
            <a:r>
              <a:rPr lang="ru-RU" dirty="0"/>
              <a:t>Tracks</a:t>
            </a:r>
            <a:endParaRPr lang="en-US" dirty="0"/>
          </a:p>
        </p:txBody>
      </p:sp>
      <p:sp>
        <p:nvSpPr>
          <p:cNvPr id="3" name="Content Placeholder 2">
            <a:extLst>
              <a:ext uri="{FF2B5EF4-FFF2-40B4-BE49-F238E27FC236}">
                <a16:creationId xmlns:a16="http://schemas.microsoft.com/office/drawing/2014/main" id="{143E66E1-ACC1-4A6B-9F77-8CEC4DACF4BC}"/>
              </a:ext>
            </a:extLst>
          </p:cNvPr>
          <p:cNvSpPr>
            <a:spLocks noGrp="1"/>
          </p:cNvSpPr>
          <p:nvPr>
            <p:ph idx="1"/>
          </p:nvPr>
        </p:nvSpPr>
        <p:spPr/>
        <p:txBody>
          <a:bodyPr/>
          <a:lstStyle/>
          <a:p>
            <a:pPr algn="l" rtl="0"/>
            <a:r>
              <a:rPr lang="ru-RU" dirty="0"/>
              <a:t>The system can write "tracks" of objects in</a:t>
            </a:r>
            <a:r>
              <a:rPr lang="en-US" dirty="0"/>
              <a:t>Time-series</a:t>
            </a:r>
            <a:r>
              <a:rPr lang="ru-RU" dirty="0"/>
              <a:t>table, so the user can always find and view archived data.</a:t>
            </a:r>
          </a:p>
          <a:p>
            <a:pPr algn="l" rtl="0"/>
            <a:r>
              <a:rPr lang="ru-RU" dirty="0"/>
              <a:t>Tracks are not limited to straight lines. It can also be a change in area, object size, etc.</a:t>
            </a:r>
          </a:p>
          <a:p>
            <a:pPr algn="l" rtl="0"/>
            <a:r>
              <a:rPr lang="ru-RU" dirty="0"/>
              <a:t>Data can be filtered by parameters and the area where the object is located (</a:t>
            </a:r>
            <a:r>
              <a:rPr lang="ru-RU" dirty="0" err="1"/>
              <a:t>geocoordinates</a:t>
            </a:r>
            <a:r>
              <a:rPr lang="ru-RU" dirty="0"/>
              <a:t>)</a:t>
            </a:r>
            <a:endParaRPr lang="en-US" dirty="0"/>
          </a:p>
        </p:txBody>
      </p:sp>
    </p:spTree>
    <p:extLst>
      <p:ext uri="{BB962C8B-B14F-4D97-AF65-F5344CB8AC3E}">
        <p14:creationId xmlns:p14="http://schemas.microsoft.com/office/powerpoint/2010/main" val="1605984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A3913-43D6-46CA-868D-0DD981E20917}"/>
              </a:ext>
            </a:extLst>
          </p:cNvPr>
          <p:cNvSpPr>
            <a:spLocks noGrp="1"/>
          </p:cNvSpPr>
          <p:nvPr>
            <p:ph type="title"/>
          </p:nvPr>
        </p:nvSpPr>
        <p:spPr/>
        <p:txBody>
          <a:bodyPr/>
          <a:lstStyle/>
          <a:p>
            <a:pPr algn="l" rtl="0"/>
            <a:r>
              <a:rPr lang="ru-RU" dirty="0"/>
              <a:t>Routes</a:t>
            </a:r>
            <a:endParaRPr lang="en-US" dirty="0"/>
          </a:p>
        </p:txBody>
      </p:sp>
      <p:sp>
        <p:nvSpPr>
          <p:cNvPr id="3" name="Content Placeholder 2">
            <a:extLst>
              <a:ext uri="{FF2B5EF4-FFF2-40B4-BE49-F238E27FC236}">
                <a16:creationId xmlns:a16="http://schemas.microsoft.com/office/drawing/2014/main" id="{D95F3306-EE8D-446E-90AC-B768E6576528}"/>
              </a:ext>
            </a:extLst>
          </p:cNvPr>
          <p:cNvSpPr>
            <a:spLocks noGrp="1"/>
          </p:cNvSpPr>
          <p:nvPr>
            <p:ph idx="1"/>
          </p:nvPr>
        </p:nvSpPr>
        <p:spPr/>
        <p:txBody>
          <a:bodyPr/>
          <a:lstStyle/>
          <a:p>
            <a:pPr algn="l" rtl="0"/>
            <a:r>
              <a:rPr lang="ru-RU" dirty="0"/>
              <a:t>The system has a function for constructing routes. If we have points of appearance of an object on the map, the system can connect using possible routes depending on the type of object (pedestrian, car, cyclist</a:t>
            </a:r>
            <a:r>
              <a:rPr lang="ru-RU" dirty="0" err="1"/>
              <a:t>etc.</a:t>
            </a:r>
            <a:r>
              <a:rPr lang="ru-RU" dirty="0"/>
              <a:t>).</a:t>
            </a:r>
            <a:endParaRPr lang="en-US" dirty="0"/>
          </a:p>
        </p:txBody>
      </p:sp>
    </p:spTree>
    <p:extLst>
      <p:ext uri="{BB962C8B-B14F-4D97-AF65-F5344CB8AC3E}">
        <p14:creationId xmlns:p14="http://schemas.microsoft.com/office/powerpoint/2010/main" val="1525649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294</TotalTime>
  <Words>1149</Words>
  <Application>Microsoft Office PowerPoint</Application>
  <PresentationFormat>Widescreen</PresentationFormat>
  <Paragraphs>57</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Roboto</vt:lpstr>
      <vt:lpstr>Office Theme</vt:lpstr>
      <vt:lpstr>Tree Alarm</vt:lpstr>
      <vt:lpstr>Motivation</vt:lpstr>
      <vt:lpstr>Not implemented yet</vt:lpstr>
      <vt:lpstr>Technologies used</vt:lpstr>
      <vt:lpstr>General appearance</vt:lpstr>
      <vt:lpstr>The main problem to be solved</vt:lpstr>
      <vt:lpstr>States</vt:lpstr>
      <vt:lpstr>Tracks</vt:lpstr>
      <vt:lpstr>Routes</vt:lpstr>
      <vt:lpstr>Subscribe to events</vt:lpstr>
      <vt:lpstr>Examples of micromodules</vt:lpstr>
      <vt:lpstr>Event Log</vt:lpstr>
      <vt:lpstr>Diagram module</vt:lpstr>
      <vt:lpstr>Object display module</vt:lpstr>
      <vt:lpstr>Retrospective module</vt:lpstr>
      <vt:lpstr>Dependencies in Docker</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 Alarm</dc:title>
  <dc:creator>Danil Serov</dc:creator>
  <cp:lastModifiedBy>Danil Serov</cp:lastModifiedBy>
  <cp:revision>26</cp:revision>
  <dcterms:created xsi:type="dcterms:W3CDTF">2023-10-03T12:38:55Z</dcterms:created>
  <dcterms:modified xsi:type="dcterms:W3CDTF">2024-09-04T19:51:37Z</dcterms:modified>
</cp:coreProperties>
</file>

<file path=docProps/thumbnail.jpeg>
</file>